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9" r:id="rId1"/>
  </p:sldMasterIdLst>
  <p:notesMasterIdLst>
    <p:notesMasterId r:id="rId32"/>
  </p:notesMasterIdLst>
  <p:handoutMasterIdLst>
    <p:handoutMasterId r:id="rId33"/>
  </p:handoutMasterIdLst>
  <p:sldIdLst>
    <p:sldId id="312" r:id="rId2"/>
    <p:sldId id="455" r:id="rId3"/>
    <p:sldId id="433" r:id="rId4"/>
    <p:sldId id="434" r:id="rId5"/>
    <p:sldId id="437" r:id="rId6"/>
    <p:sldId id="462" r:id="rId7"/>
    <p:sldId id="463" r:id="rId8"/>
    <p:sldId id="438" r:id="rId9"/>
    <p:sldId id="439" r:id="rId10"/>
    <p:sldId id="450" r:id="rId11"/>
    <p:sldId id="440" r:id="rId12"/>
    <p:sldId id="449" r:id="rId13"/>
    <p:sldId id="441" r:id="rId14"/>
    <p:sldId id="442" r:id="rId15"/>
    <p:sldId id="443" r:id="rId16"/>
    <p:sldId id="451" r:id="rId17"/>
    <p:sldId id="448" r:id="rId18"/>
    <p:sldId id="452" r:id="rId19"/>
    <p:sldId id="444" r:id="rId20"/>
    <p:sldId id="464" r:id="rId21"/>
    <p:sldId id="453" r:id="rId22"/>
    <p:sldId id="445" r:id="rId23"/>
    <p:sldId id="461" r:id="rId24"/>
    <p:sldId id="454" r:id="rId25"/>
    <p:sldId id="446" r:id="rId26"/>
    <p:sldId id="465" r:id="rId27"/>
    <p:sldId id="466" r:id="rId28"/>
    <p:sldId id="435" r:id="rId29"/>
    <p:sldId id="459" r:id="rId30"/>
    <p:sldId id="460" r:id="rId31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00"/>
    <a:srgbClr val="FFFF00"/>
    <a:srgbClr val="00CC66"/>
    <a:srgbClr val="66FF33"/>
    <a:srgbClr val="FF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4" autoAdjust="0"/>
    <p:restoredTop sz="94711" autoAdjust="0"/>
  </p:normalViewPr>
  <p:slideViewPr>
    <p:cSldViewPr>
      <p:cViewPr varScale="1">
        <p:scale>
          <a:sx n="109" d="100"/>
          <a:sy n="109" d="100"/>
        </p:scale>
        <p:origin x="1068" y="1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53"/>
    </p:cViewPr>
  </p:sorterViewPr>
  <p:notesViewPr>
    <p:cSldViewPr>
      <p:cViewPr varScale="1">
        <p:scale>
          <a:sx n="42" d="100"/>
          <a:sy n="42" d="100"/>
        </p:scale>
        <p:origin x="-1498" y="-77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8921486-41A6-46EA-9ECC-E59DFE662A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2" rIns="99041" bIns="49522" numCol="1" anchor="t" anchorCtr="0" compatLnSpc="1">
            <a:prstTxWarp prst="textNoShape">
              <a:avLst/>
            </a:prstTxWarp>
          </a:bodyPr>
          <a:lstStyle>
            <a:lvl1pPr defTabSz="99045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3D9B4A0-586D-477C-89B2-3CC5FEB572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2" rIns="99041" bIns="49522" numCol="1" anchor="t" anchorCtr="0" compatLnSpc="1">
            <a:prstTxWarp prst="textNoShape">
              <a:avLst/>
            </a:prstTxWarp>
          </a:bodyPr>
          <a:lstStyle>
            <a:lvl1pPr algn="r" defTabSz="99045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2FCD73F4-F9A1-4CA2-AC16-8DBCEC2464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2" rIns="99041" bIns="49522" numCol="1" anchor="b" anchorCtr="0" compatLnSpc="1">
            <a:prstTxWarp prst="textNoShape">
              <a:avLst/>
            </a:prstTxWarp>
          </a:bodyPr>
          <a:lstStyle>
            <a:lvl1pPr defTabSz="99045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EFBC7A38-285F-4647-B974-04C3CEC748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2" rIns="99041" bIns="49522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/>
            </a:lvl1pPr>
          </a:lstStyle>
          <a:p>
            <a:pPr>
              <a:defRPr/>
            </a:pPr>
            <a:fld id="{0EF0FBE7-1E1B-453B-885F-B7B6C1766E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766543D-B702-4310-B178-63301134D0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2" rIns="99041" bIns="49522" numCol="1" anchor="t" anchorCtr="0" compatLnSpc="1">
            <a:prstTxWarp prst="textNoShape">
              <a:avLst/>
            </a:prstTxWarp>
          </a:bodyPr>
          <a:lstStyle>
            <a:lvl1pPr defTabSz="99045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653B5D2-0B0F-4A33-9164-745B0CD562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2" rIns="99041" bIns="49522" numCol="1" anchor="t" anchorCtr="0" compatLnSpc="1">
            <a:prstTxWarp prst="textNoShape">
              <a:avLst/>
            </a:prstTxWarp>
          </a:bodyPr>
          <a:lstStyle>
            <a:lvl1pPr algn="r" defTabSz="99045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2AE045C-5339-4393-9591-915F8FC71F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9938"/>
            <a:ext cx="554196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72B4C976-BECF-41C8-BA9C-B1AF7C04D8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2" rIns="99041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2C97CBF5-DB2C-4E8C-9700-3BC161B73D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2" rIns="99041" bIns="49522" numCol="1" anchor="b" anchorCtr="0" compatLnSpc="1">
            <a:prstTxWarp prst="textNoShape">
              <a:avLst/>
            </a:prstTxWarp>
          </a:bodyPr>
          <a:lstStyle>
            <a:lvl1pPr defTabSz="99045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B66F317D-7093-4F7D-8962-71CC64E77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2" rIns="99041" bIns="49522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/>
            </a:lvl1pPr>
          </a:lstStyle>
          <a:p>
            <a:pPr>
              <a:defRPr/>
            </a:pPr>
            <a:fld id="{82109CD0-9601-400C-989C-24B89941E8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29">
            <a:extLst>
              <a:ext uri="{FF2B5EF4-FFF2-40B4-BE49-F238E27FC236}">
                <a16:creationId xmlns:a16="http://schemas.microsoft.com/office/drawing/2014/main" id="{3C72607E-2669-4505-B881-FAAFFDF5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5" name="Fußzeilenplatzhalter 18">
            <a:extLst>
              <a:ext uri="{FF2B5EF4-FFF2-40B4-BE49-F238E27FC236}">
                <a16:creationId xmlns:a16="http://schemas.microsoft.com/office/drawing/2014/main" id="{554DC3C2-1F5B-400F-8F93-C4EAEB9F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6" name="Foliennummernplatzhalter 26">
            <a:extLst>
              <a:ext uri="{FF2B5EF4-FFF2-40B4-BE49-F238E27FC236}">
                <a16:creationId xmlns:a16="http://schemas.microsoft.com/office/drawing/2014/main" id="{53AB939B-1565-453E-8396-E49ACCC8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Folie-Nr: </a:t>
            </a:r>
            <a:fld id="{4AFA5289-1380-459A-BA89-A0BEB10B95E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863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66AB7F30-4C38-412E-A1E3-97740380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097EB5A2-E6B4-412B-88E1-99D879BD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6" name="Foliennummernplatzhalter 17">
            <a:extLst>
              <a:ext uri="{FF2B5EF4-FFF2-40B4-BE49-F238E27FC236}">
                <a16:creationId xmlns:a16="http://schemas.microsoft.com/office/drawing/2014/main" id="{00F6105D-4D15-42C2-BCFC-A9EB7DEB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AD75-84E3-4547-93E0-DF0674B6C0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40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394B5FE7-2FBC-4229-A208-D44EF2C7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2AFEC4CA-6E0B-4235-8972-7069598F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6" name="Foliennummernplatzhalter 17">
            <a:extLst>
              <a:ext uri="{FF2B5EF4-FFF2-40B4-BE49-F238E27FC236}">
                <a16:creationId xmlns:a16="http://schemas.microsoft.com/office/drawing/2014/main" id="{7F76F23D-AD25-4F56-B799-B47D98E6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CF86-EAEF-414E-ADBB-F5AAA7487C7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80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84322B09-C278-446B-B2C3-070EE4EE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0558EA12-55CB-4C25-9788-DC045177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6" name="Foliennummernplatzhalter 17">
            <a:extLst>
              <a:ext uri="{FF2B5EF4-FFF2-40B4-BE49-F238E27FC236}">
                <a16:creationId xmlns:a16="http://schemas.microsoft.com/office/drawing/2014/main" id="{1C9738BF-C27A-4BA2-9634-D65A171E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A0AC-2623-48CC-97F8-5B460D98B9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513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ADBFC2-8E94-4902-8CFE-2738AA21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0164B9-93BC-4FAB-8935-F9E4B5A0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D9E6D3-D2EC-4470-B3C4-6A774B30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565CA1B-4036-49D0-B00E-CE3C855A21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2332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9">
            <a:extLst>
              <a:ext uri="{FF2B5EF4-FFF2-40B4-BE49-F238E27FC236}">
                <a16:creationId xmlns:a16="http://schemas.microsoft.com/office/drawing/2014/main" id="{956BE560-A5AE-45AE-A75E-FBD66488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6" name="Fußzeilenplatzhalter 21">
            <a:extLst>
              <a:ext uri="{FF2B5EF4-FFF2-40B4-BE49-F238E27FC236}">
                <a16:creationId xmlns:a16="http://schemas.microsoft.com/office/drawing/2014/main" id="{EF4283CC-25D6-4E3C-9316-25827522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7" name="Foliennummernplatzhalter 17">
            <a:extLst>
              <a:ext uri="{FF2B5EF4-FFF2-40B4-BE49-F238E27FC236}">
                <a16:creationId xmlns:a16="http://schemas.microsoft.com/office/drawing/2014/main" id="{AD148E2F-54D1-402A-818B-8DEFDD50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DB79-27C6-4388-8971-FA2EC05841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984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9">
            <a:extLst>
              <a:ext uri="{FF2B5EF4-FFF2-40B4-BE49-F238E27FC236}">
                <a16:creationId xmlns:a16="http://schemas.microsoft.com/office/drawing/2014/main" id="{22FA528B-9AC5-4C72-8556-352914B7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8" name="Fußzeilenplatzhalter 21">
            <a:extLst>
              <a:ext uri="{FF2B5EF4-FFF2-40B4-BE49-F238E27FC236}">
                <a16:creationId xmlns:a16="http://schemas.microsoft.com/office/drawing/2014/main" id="{DE85FEC7-1592-4D54-87BA-CA5CAF121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9" name="Foliennummernplatzhalter 17">
            <a:extLst>
              <a:ext uri="{FF2B5EF4-FFF2-40B4-BE49-F238E27FC236}">
                <a16:creationId xmlns:a16="http://schemas.microsoft.com/office/drawing/2014/main" id="{8BEE22E4-BBE1-4976-9B1A-7843F537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CACA-D7DD-4A30-ACC6-4AB7B35C62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033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9">
            <a:extLst>
              <a:ext uri="{FF2B5EF4-FFF2-40B4-BE49-F238E27FC236}">
                <a16:creationId xmlns:a16="http://schemas.microsoft.com/office/drawing/2014/main" id="{113A7933-1444-4FC4-830D-B0AC8BCF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4" name="Fußzeilenplatzhalter 21">
            <a:extLst>
              <a:ext uri="{FF2B5EF4-FFF2-40B4-BE49-F238E27FC236}">
                <a16:creationId xmlns:a16="http://schemas.microsoft.com/office/drawing/2014/main" id="{1C30D2EC-D152-433C-A5CB-03F4DFFF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5" name="Foliennummernplatzhalter 17">
            <a:extLst>
              <a:ext uri="{FF2B5EF4-FFF2-40B4-BE49-F238E27FC236}">
                <a16:creationId xmlns:a16="http://schemas.microsoft.com/office/drawing/2014/main" id="{8E91DCD4-1B55-4687-A4D0-77AAB002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7901-0EC2-45C0-BD53-FE2F02C2C5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56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>
            <a:extLst>
              <a:ext uri="{FF2B5EF4-FFF2-40B4-BE49-F238E27FC236}">
                <a16:creationId xmlns:a16="http://schemas.microsoft.com/office/drawing/2014/main" id="{165CC40E-ACB6-46A5-8684-DED2A180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3" name="Fußzeilenplatzhalter 21">
            <a:extLst>
              <a:ext uri="{FF2B5EF4-FFF2-40B4-BE49-F238E27FC236}">
                <a16:creationId xmlns:a16="http://schemas.microsoft.com/office/drawing/2014/main" id="{66542AEC-9797-4A51-91EA-82E5E242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4" name="Foliennummernplatzhalter 17">
            <a:extLst>
              <a:ext uri="{FF2B5EF4-FFF2-40B4-BE49-F238E27FC236}">
                <a16:creationId xmlns:a16="http://schemas.microsoft.com/office/drawing/2014/main" id="{FC22BF4F-F1F1-42F4-9419-EE1A38AF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BA2F-A3FE-4BFD-BAF8-A1A7443B48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879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9">
            <a:extLst>
              <a:ext uri="{FF2B5EF4-FFF2-40B4-BE49-F238E27FC236}">
                <a16:creationId xmlns:a16="http://schemas.microsoft.com/office/drawing/2014/main" id="{42EE65A0-2C25-4695-BC82-B1210B28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6" name="Fußzeilenplatzhalter 21">
            <a:extLst>
              <a:ext uri="{FF2B5EF4-FFF2-40B4-BE49-F238E27FC236}">
                <a16:creationId xmlns:a16="http://schemas.microsoft.com/office/drawing/2014/main" id="{555BCE1B-E928-4048-B955-87AF597D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7" name="Foliennummernplatzhalter 17">
            <a:extLst>
              <a:ext uri="{FF2B5EF4-FFF2-40B4-BE49-F238E27FC236}">
                <a16:creationId xmlns:a16="http://schemas.microsoft.com/office/drawing/2014/main" id="{DED99E21-ED63-4C16-B676-ED51AA4F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FB65-73C3-4940-8C8A-2DCA5E9537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096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schneiden und abrunden 13">
            <a:extLst>
              <a:ext uri="{FF2B5EF4-FFF2-40B4-BE49-F238E27FC236}">
                <a16:creationId xmlns:a16="http://schemas.microsoft.com/office/drawing/2014/main" id="{6EA7FC68-306F-4F1C-9795-308D5B56B3E9}"/>
              </a:ext>
            </a:extLst>
          </p:cNvPr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83F7D64E-6858-4293-B94D-DAC13E6F3AE4}"/>
              </a:ext>
            </a:extLst>
          </p:cNvPr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ihandform 15">
            <a:extLst>
              <a:ext uri="{FF2B5EF4-FFF2-40B4-BE49-F238E27FC236}">
                <a16:creationId xmlns:a16="http://schemas.microsoft.com/office/drawing/2014/main" id="{9112C35D-77AD-4F51-83F4-E906DF041BBF}"/>
              </a:ext>
            </a:extLst>
          </p:cNvPr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ihandform 16">
            <a:extLst>
              <a:ext uri="{FF2B5EF4-FFF2-40B4-BE49-F238E27FC236}">
                <a16:creationId xmlns:a16="http://schemas.microsoft.com/office/drawing/2014/main" id="{7A2C5770-0018-4715-8F54-4A58D55ADCC6}"/>
              </a:ext>
            </a:extLst>
          </p:cNvPr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CE6DFAA5-14A1-4D7B-A023-09B531BA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D1EFF328-6E25-489B-831A-C6894054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A379C47D-4652-446D-9E4E-B6F44B79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43C76-BA34-4345-B7E7-331AB0ADDE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36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56BC345B-2A0E-479C-8726-6BAEBAB0E120}"/>
              </a:ext>
            </a:extLst>
          </p:cNvPr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95E57FD0-5188-4F74-9DD9-FB272FDFF741}"/>
              </a:ext>
            </a:extLst>
          </p:cNvPr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elplatzhalter 8">
            <a:extLst>
              <a:ext uri="{FF2B5EF4-FFF2-40B4-BE49-F238E27FC236}">
                <a16:creationId xmlns:a16="http://schemas.microsoft.com/office/drawing/2014/main" id="{02E6A799-60BB-43F0-8C9C-234D62F37C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9" name="Textplatzhalter 29">
            <a:extLst>
              <a:ext uri="{FF2B5EF4-FFF2-40B4-BE49-F238E27FC236}">
                <a16:creationId xmlns:a16="http://schemas.microsoft.com/office/drawing/2014/main" id="{5F786E40-99D0-4504-870C-629C73D5A3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AE607D0-71E2-45EE-B17C-3454DBA4D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3. April 2011</a:t>
            </a:r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DF3FEDB5-761A-45A8-9DA6-3F9DEB1A4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H.M.Thauer, Offenbach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DCBC1E6-C5A2-45D6-9925-391E39E81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A025215-F666-4E49-88BD-F102AB938DB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pSp>
        <p:nvGrpSpPr>
          <p:cNvPr id="1033" name="Gruppieren 1">
            <a:extLst>
              <a:ext uri="{FF2B5EF4-FFF2-40B4-BE49-F238E27FC236}">
                <a16:creationId xmlns:a16="http://schemas.microsoft.com/office/drawing/2014/main" id="{18692D8F-6768-4204-B04A-EDC1A9CEB1F7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644C2437-584A-4096-BFF2-949A5516834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19AB2F76-6A3B-4622-B89E-3CE50731104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56" r:id="rId2"/>
    <p:sldLayoutId id="2147484465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6" r:id="rId9"/>
    <p:sldLayoutId id="2147484462" r:id="rId10"/>
    <p:sldLayoutId id="214748446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hyperlink" Target="https://www.facebook.com/EntschiedengegenKreb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www.instagram.com/entschiedengegenkrebs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www.youtube.com/channel/UCJpCzwqbecqMvKE0QK9XORQ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entschiedengegenkrebs.d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1">
            <a:extLst>
              <a:ext uri="{FF2B5EF4-FFF2-40B4-BE49-F238E27FC236}">
                <a16:creationId xmlns:a16="http://schemas.microsoft.com/office/drawing/2014/main" id="{60522A99-354E-43A5-95D1-497DAA8EA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827713"/>
            <a:ext cx="9142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 dirty="0"/>
              <a:t>A. Hartung , Fulda</a:t>
            </a:r>
            <a:r>
              <a:rPr lang="de-DE" altLang="de-DE" sz="2400" b="1" dirty="0"/>
              <a:t/>
            </a:r>
            <a:br>
              <a:rPr lang="de-DE" altLang="de-DE" sz="2400" b="1" dirty="0"/>
            </a:br>
            <a:r>
              <a:rPr lang="de-DE" altLang="de-DE" dirty="0"/>
              <a:t>Facharzt für Frauenheilkunde und Geburtshilfe</a:t>
            </a:r>
          </a:p>
          <a:p>
            <a:pPr algn="ctr" eaLnBrk="1" hangingPunct="1"/>
            <a:r>
              <a:rPr lang="de-DE" altLang="de-DE" sz="1400" b="1" dirty="0"/>
              <a:t>28.08.2019</a:t>
            </a:r>
          </a:p>
        </p:txBody>
      </p:sp>
      <p:sp>
        <p:nvSpPr>
          <p:cNvPr id="7171" name="AutoShape 7" descr="Bildergebnis für Informationstechnische Servicestelle der Gesetzlichen Krankenversicherung">
            <a:extLst>
              <a:ext uri="{FF2B5EF4-FFF2-40B4-BE49-F238E27FC236}">
                <a16:creationId xmlns:a16="http://schemas.microsoft.com/office/drawing/2014/main" id="{BE43D343-063B-4D6D-86E7-27E9C6345D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2" name="AutoShape 9" descr="Bildergebnis für Informationstechnische Servicestelle der Gesetzlichen Krankenversicherung">
            <a:extLst>
              <a:ext uri="{FF2B5EF4-FFF2-40B4-BE49-F238E27FC236}">
                <a16:creationId xmlns:a16="http://schemas.microsoft.com/office/drawing/2014/main" id="{C6B7743B-5088-4818-990D-147D1BCC9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pic>
        <p:nvPicPr>
          <p:cNvPr id="7173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CAFB0D8C-5DE9-468B-B46D-68D35FE28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908050"/>
            <a:ext cx="12287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37667240-69C6-427A-B68A-88B1E4AF8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908050"/>
            <a:ext cx="2601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88772264-5D26-4C33-92EF-A874BD93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2181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D:\JOBS _medical-networking\Hartung\2018\HPV-Vortrag\logo_gno.png">
            <a:extLst>
              <a:ext uri="{FF2B5EF4-FFF2-40B4-BE49-F238E27FC236}">
                <a16:creationId xmlns:a16="http://schemas.microsoft.com/office/drawing/2014/main" id="{9D44CF85-4B6A-4406-A6AC-CE79DB0D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557338"/>
            <a:ext cx="28289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 descr="Bildergebnis fÃ¼r HPV impfung">
            <a:extLst>
              <a:ext uri="{FF2B5EF4-FFF2-40B4-BE49-F238E27FC236}">
                <a16:creationId xmlns:a16="http://schemas.microsoft.com/office/drawing/2014/main" id="{F65C2E42-9971-437A-AA39-9C322C21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852738"/>
            <a:ext cx="42687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4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ECDC40CF-A090-4DAB-86B1-3714122E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08050"/>
            <a:ext cx="360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961FE92B-3375-40D2-A0B9-2991A87BD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0" y="2060575"/>
            <a:ext cx="8674100" cy="3384550"/>
          </a:xfrm>
        </p:spPr>
        <p:txBody>
          <a:bodyPr/>
          <a:lstStyle/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Medizinische Grundlagen der HPV-Impfung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1800" dirty="0">
                <a:latin typeface="Arial" charset="0"/>
                <a:cs typeface="Arial" charset="0"/>
              </a:rPr>
              <a:t>	„Was ist HPV? Vorkommen, Krankheitsbild“</a:t>
            </a:r>
          </a:p>
          <a:p>
            <a:pPr>
              <a:defRPr/>
            </a:pPr>
            <a:r>
              <a:rPr lang="de-DE" altLang="de-DE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9v-HPV-Impfstoff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	</a:t>
            </a:r>
            <a:r>
              <a:rPr lang="de-DE" altLang="de-DE" sz="1800" b="1" dirty="0">
                <a:solidFill>
                  <a:srgbClr val="003399"/>
                </a:solidFill>
                <a:latin typeface="Arial" charset="0"/>
                <a:cs typeface="Arial" charset="0"/>
              </a:rPr>
              <a:t>„Zusammensetzung, Wirkmechanismus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Impfempfehlungen in Deutschland 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Wirksamkeit der HPV-Impfung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Mögliche Impfreaktionen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Durchführung der 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Ihre Fragen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</p:txBody>
      </p:sp>
      <p:sp>
        <p:nvSpPr>
          <p:cNvPr id="16387" name="Foliennummernplatzhalter 5">
            <a:extLst>
              <a:ext uri="{FF2B5EF4-FFF2-40B4-BE49-F238E27FC236}">
                <a16:creationId xmlns:a16="http://schemas.microsoft.com/office/drawing/2014/main" id="{0A6B1753-F917-4849-9882-BAD9EF630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CF3401-92A0-4113-94F4-791E0E56FBE2}" type="slidenum">
              <a:rPr lang="de-DE" altLang="de-DE" smtClean="0">
                <a:solidFill>
                  <a:srgbClr val="045C75"/>
                </a:solidFill>
              </a:rPr>
              <a:pPr/>
              <a:t>10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16388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132B7A20-06BD-4C63-B557-E3F40870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518BB6D8-82A7-4C73-84E1-B478669F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6811559B-7C1E-4C52-878C-6FBB3960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668B87DE-E103-4C3C-A98C-35FE9FE2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BEAC0198-DA46-49B2-9AAB-9B330FB00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054ACAAB-3845-43F8-BA65-933EFD96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E82EEAB9-E0D8-4E27-9CE0-EB50D485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210CDE0C-FB26-4578-8DC9-4C016351D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4E9D5882-CF0A-4103-8312-4BCBA01AC4AD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908050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itchFamily="34" charset="0"/>
              </a:rPr>
              <a:t>Agenda: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>
            <a:extLst>
              <a:ext uri="{FF2B5EF4-FFF2-40B4-BE49-F238E27FC236}">
                <a16:creationId xmlns:a16="http://schemas.microsoft.com/office/drawing/2014/main" id="{1C5FA5D0-F37E-45B1-BF21-54C40F5E6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C96967-6BA8-4718-BCFF-4D0E3D4062A4}" type="slidenum">
              <a:rPr lang="de-DE" altLang="de-DE" smtClean="0">
                <a:solidFill>
                  <a:srgbClr val="045C75"/>
                </a:solidFill>
              </a:rPr>
              <a:pPr/>
              <a:t>11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17411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97D4F1D8-00BF-4D7B-89E5-4325AB5C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403EBCEC-1176-42EE-B604-0E1501C3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6DED80D1-89FA-47AB-B396-A0207F67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FCF4CC45-7113-4E3B-B8B2-3E60166C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F24EAB2F-445A-453A-A0CC-2CEF94D8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8A9FA536-0328-4167-81F0-C20EDEC2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D04AE387-B676-4CF4-AEB0-356A353C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12851D4F-981B-4732-A13D-49AFEDA9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19B3571-45AA-4EDA-9277-9FF42FF5538B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6207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Der Impfstoff (9-valent)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B6165B41-8E1E-4C24-9C0A-52FCD1FC9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700213"/>
            <a:ext cx="8655050" cy="1441450"/>
          </a:xfrm>
          <a:solidFill>
            <a:schemeClr val="bg1"/>
          </a:solidFill>
        </p:spPr>
        <p:txBody>
          <a:bodyPr/>
          <a:lstStyle/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de-DE" sz="1600" b="1" kern="0" dirty="0">
                <a:solidFill>
                  <a:srgbClr val="080808"/>
                </a:solidFill>
                <a:latin typeface="Arial"/>
                <a:cs typeface="Times New Roman"/>
              </a:rPr>
              <a:t>Eine Chance</a:t>
            </a: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, sich wirksam vor den hochriskanten HPV-Typen zu schützen, </a:t>
            </a:r>
            <a:r>
              <a:rPr lang="de-DE" sz="1600" b="1" kern="0" dirty="0">
                <a:solidFill>
                  <a:srgbClr val="080808"/>
                </a:solidFill>
                <a:latin typeface="Arial"/>
                <a:cs typeface="Times New Roman"/>
              </a:rPr>
              <a:t>bietet die HPV-Impfung</a:t>
            </a: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.</a:t>
            </a:r>
          </a:p>
          <a:p>
            <a:pPr marL="0" lvl="1" indent="0">
              <a:buFont typeface="Wingdings 2" panose="05020102010507070707" pitchFamily="18" charset="2"/>
              <a:buNone/>
              <a:defRPr/>
            </a:pP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Die Impfstoffe enthalten </a:t>
            </a:r>
            <a:r>
              <a:rPr lang="de-DE" sz="1600" b="1" kern="0" dirty="0">
                <a:solidFill>
                  <a:srgbClr val="080808"/>
                </a:solidFill>
                <a:latin typeface="Arial"/>
                <a:cs typeface="Times New Roman"/>
              </a:rPr>
              <a:t>leere Virushüllen</a:t>
            </a: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, die der körpereigenen Abwehr ein „echtes“ Virus vortäuschen und so die Produktion von Antikörpern auslösen.</a:t>
            </a:r>
          </a:p>
        </p:txBody>
      </p:sp>
      <p:sp>
        <p:nvSpPr>
          <p:cNvPr id="30" name="Rectangle 152">
            <a:extLst>
              <a:ext uri="{FF2B5EF4-FFF2-40B4-BE49-F238E27FC236}">
                <a16:creationId xmlns:a16="http://schemas.microsoft.com/office/drawing/2014/main" id="{894224BC-1AB0-4043-8F2A-30F01227A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3284538"/>
            <a:ext cx="8424862" cy="1943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latin typeface="+mn-lt"/>
            </a:endParaRPr>
          </a:p>
        </p:txBody>
      </p:sp>
      <p:sp>
        <p:nvSpPr>
          <p:cNvPr id="17422" name="AutoShape 147">
            <a:extLst>
              <a:ext uri="{FF2B5EF4-FFF2-40B4-BE49-F238E27FC236}">
                <a16:creationId xmlns:a16="http://schemas.microsoft.com/office/drawing/2014/main" id="{401EE7AA-D59F-4CA8-B6F9-D2E5279279B3}"/>
              </a:ext>
            </a:extLst>
          </p:cNvPr>
          <p:cNvSpPr>
            <a:spLocks/>
          </p:cNvSpPr>
          <p:nvPr/>
        </p:nvSpPr>
        <p:spPr bwMode="auto">
          <a:xfrm rot="-5400000">
            <a:off x="4760912" y="20638"/>
            <a:ext cx="174625" cy="8001000"/>
          </a:xfrm>
          <a:prstGeom prst="rightBracket">
            <a:avLst>
              <a:gd name="adj" fmla="val 32772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>
              <a:cs typeface="Arial" panose="020B0604020202020204" pitchFamily="34" charset="0"/>
            </a:endParaRPr>
          </a:p>
        </p:txBody>
      </p:sp>
      <p:sp>
        <p:nvSpPr>
          <p:cNvPr id="17423" name="Textfeld 15">
            <a:extLst>
              <a:ext uri="{FF2B5EF4-FFF2-40B4-BE49-F238E27FC236}">
                <a16:creationId xmlns:a16="http://schemas.microsoft.com/office/drawing/2014/main" id="{24C7F3E7-B9D8-4A53-B67F-28BF3BDD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960813"/>
            <a:ext cx="539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>
                <a:solidFill>
                  <a:srgbClr val="37424A"/>
                </a:solidFill>
                <a:cs typeface="Arial" panose="020B0604020202020204" pitchFamily="34" charset="0"/>
              </a:rPr>
              <a:t>30 µg</a:t>
            </a:r>
          </a:p>
        </p:txBody>
      </p:sp>
      <p:sp>
        <p:nvSpPr>
          <p:cNvPr id="17424" name="Textfeld 16">
            <a:extLst>
              <a:ext uri="{FF2B5EF4-FFF2-40B4-BE49-F238E27FC236}">
                <a16:creationId xmlns:a16="http://schemas.microsoft.com/office/drawing/2014/main" id="{57D5B263-4A1C-46A7-ADC6-B9916714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60813"/>
            <a:ext cx="539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>
                <a:solidFill>
                  <a:srgbClr val="37424A"/>
                </a:solidFill>
                <a:cs typeface="Arial" panose="020B0604020202020204" pitchFamily="34" charset="0"/>
              </a:rPr>
              <a:t>40 µg</a:t>
            </a:r>
          </a:p>
        </p:txBody>
      </p:sp>
      <p:sp>
        <p:nvSpPr>
          <p:cNvPr id="17425" name="Textfeld 17">
            <a:extLst>
              <a:ext uri="{FF2B5EF4-FFF2-40B4-BE49-F238E27FC236}">
                <a16:creationId xmlns:a16="http://schemas.microsoft.com/office/drawing/2014/main" id="{172A9C28-D615-4853-9521-5AC43128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8" y="3960813"/>
            <a:ext cx="539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>
                <a:solidFill>
                  <a:srgbClr val="37424A"/>
                </a:solidFill>
                <a:cs typeface="Arial" panose="020B0604020202020204" pitchFamily="34" charset="0"/>
              </a:rPr>
              <a:t>60 µg</a:t>
            </a:r>
          </a:p>
        </p:txBody>
      </p:sp>
      <p:sp>
        <p:nvSpPr>
          <p:cNvPr id="17426" name="Textfeld 18">
            <a:extLst>
              <a:ext uri="{FF2B5EF4-FFF2-40B4-BE49-F238E27FC236}">
                <a16:creationId xmlns:a16="http://schemas.microsoft.com/office/drawing/2014/main" id="{0E1898E0-483C-4D24-8F44-A90A38C82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3960813"/>
            <a:ext cx="539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>
                <a:solidFill>
                  <a:srgbClr val="37424A"/>
                </a:solidFill>
                <a:cs typeface="Arial" panose="020B0604020202020204" pitchFamily="34" charset="0"/>
              </a:rPr>
              <a:t>40 µg</a:t>
            </a:r>
          </a:p>
        </p:txBody>
      </p:sp>
      <p:sp>
        <p:nvSpPr>
          <p:cNvPr id="17427" name="Textfeld 19">
            <a:extLst>
              <a:ext uri="{FF2B5EF4-FFF2-40B4-BE49-F238E27FC236}">
                <a16:creationId xmlns:a16="http://schemas.microsoft.com/office/drawing/2014/main" id="{E57383E1-1E61-4CE8-BEFC-342E53EF6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3960813"/>
            <a:ext cx="539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>
                <a:solidFill>
                  <a:srgbClr val="37424A"/>
                </a:solidFill>
                <a:cs typeface="Arial" panose="020B0604020202020204" pitchFamily="34" charset="0"/>
              </a:rPr>
              <a:t>20 µg</a:t>
            </a:r>
          </a:p>
        </p:txBody>
      </p:sp>
      <p:sp>
        <p:nvSpPr>
          <p:cNvPr id="17428" name="Textfeld 20">
            <a:extLst>
              <a:ext uri="{FF2B5EF4-FFF2-40B4-BE49-F238E27FC236}">
                <a16:creationId xmlns:a16="http://schemas.microsoft.com/office/drawing/2014/main" id="{567EB2CB-F520-4796-8614-D040C08A9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3960813"/>
            <a:ext cx="539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>
                <a:solidFill>
                  <a:srgbClr val="37424A"/>
                </a:solidFill>
                <a:cs typeface="Arial" panose="020B0604020202020204" pitchFamily="34" charset="0"/>
              </a:rPr>
              <a:t>20 µg</a:t>
            </a:r>
          </a:p>
        </p:txBody>
      </p:sp>
      <p:sp>
        <p:nvSpPr>
          <p:cNvPr id="17429" name="Textfeld 21">
            <a:extLst>
              <a:ext uri="{FF2B5EF4-FFF2-40B4-BE49-F238E27FC236}">
                <a16:creationId xmlns:a16="http://schemas.microsoft.com/office/drawing/2014/main" id="{4CB5E9C4-A759-45E5-ACC0-285ACF28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3960813"/>
            <a:ext cx="539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>
                <a:solidFill>
                  <a:srgbClr val="37424A"/>
                </a:solidFill>
                <a:cs typeface="Arial" panose="020B0604020202020204" pitchFamily="34" charset="0"/>
              </a:rPr>
              <a:t>20 µg</a:t>
            </a:r>
          </a:p>
        </p:txBody>
      </p:sp>
      <p:sp>
        <p:nvSpPr>
          <p:cNvPr id="17430" name="Textfeld 22">
            <a:extLst>
              <a:ext uri="{FF2B5EF4-FFF2-40B4-BE49-F238E27FC236}">
                <a16:creationId xmlns:a16="http://schemas.microsoft.com/office/drawing/2014/main" id="{B89917B4-D7CF-47D4-8619-9748971A2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3960813"/>
            <a:ext cx="5413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>
                <a:solidFill>
                  <a:srgbClr val="37424A"/>
                </a:solidFill>
                <a:cs typeface="Arial" panose="020B0604020202020204" pitchFamily="34" charset="0"/>
              </a:rPr>
              <a:t>20 µg</a:t>
            </a:r>
          </a:p>
        </p:txBody>
      </p:sp>
      <p:sp>
        <p:nvSpPr>
          <p:cNvPr id="17431" name="Textfeld 23">
            <a:extLst>
              <a:ext uri="{FF2B5EF4-FFF2-40B4-BE49-F238E27FC236}">
                <a16:creationId xmlns:a16="http://schemas.microsoft.com/office/drawing/2014/main" id="{10786167-77CC-43CB-B037-159DE1558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063" y="3960813"/>
            <a:ext cx="5413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>
                <a:solidFill>
                  <a:srgbClr val="37424A"/>
                </a:solidFill>
                <a:cs typeface="Arial" panose="020B0604020202020204" pitchFamily="34" charset="0"/>
              </a:rPr>
              <a:t>20 µg</a:t>
            </a:r>
          </a:p>
        </p:txBody>
      </p:sp>
      <p:sp>
        <p:nvSpPr>
          <p:cNvPr id="41" name="Text Box 144">
            <a:extLst>
              <a:ext uri="{FF2B5EF4-FFF2-40B4-BE49-F238E27FC236}">
                <a16:creationId xmlns:a16="http://schemas.microsoft.com/office/drawing/2014/main" id="{AEE23EF0-A621-4FC5-A1E0-F3315B1B1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3351213"/>
            <a:ext cx="4184650" cy="438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b="1" dirty="0">
                <a:solidFill>
                  <a:srgbClr val="37424A"/>
                </a:solidFill>
                <a:latin typeface="+mn-lt"/>
              </a:rPr>
              <a:t>9v-HPV-Impfstoff</a:t>
            </a:r>
            <a:endParaRPr lang="en-US" altLang="de-DE" sz="1600" b="1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17433" name="Ellipse 6">
            <a:extLst>
              <a:ext uri="{FF2B5EF4-FFF2-40B4-BE49-F238E27FC236}">
                <a16:creationId xmlns:a16="http://schemas.microsoft.com/office/drawing/2014/main" id="{5AC2801B-329D-4E41-BECB-94C54A8E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4206875"/>
            <a:ext cx="685800" cy="682625"/>
          </a:xfrm>
          <a:prstGeom prst="ellipse">
            <a:avLst/>
          </a:prstGeom>
          <a:solidFill>
            <a:srgbClr val="00877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rgbClr val="37424A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7434" name="Ellipse 7">
            <a:extLst>
              <a:ext uri="{FF2B5EF4-FFF2-40B4-BE49-F238E27FC236}">
                <a16:creationId xmlns:a16="http://schemas.microsoft.com/office/drawing/2014/main" id="{2A9F409F-DADF-4853-8983-A99C3936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206875"/>
            <a:ext cx="685800" cy="682625"/>
          </a:xfrm>
          <a:prstGeom prst="ellipse">
            <a:avLst/>
          </a:prstGeom>
          <a:solidFill>
            <a:srgbClr val="00877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rgbClr val="37424A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435" name="Ellipse 8">
            <a:extLst>
              <a:ext uri="{FF2B5EF4-FFF2-40B4-BE49-F238E27FC236}">
                <a16:creationId xmlns:a16="http://schemas.microsoft.com/office/drawing/2014/main" id="{7F329316-743A-417B-BE73-79173044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4206875"/>
            <a:ext cx="682625" cy="682625"/>
          </a:xfrm>
          <a:prstGeom prst="ellipse">
            <a:avLst/>
          </a:prstGeom>
          <a:solidFill>
            <a:srgbClr val="0087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chemeClr val="bg1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17436" name="Ellipse 9">
            <a:extLst>
              <a:ext uri="{FF2B5EF4-FFF2-40B4-BE49-F238E27FC236}">
                <a16:creationId xmlns:a16="http://schemas.microsoft.com/office/drawing/2014/main" id="{112EF90C-58B5-4E76-9C0F-8838525D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4206875"/>
            <a:ext cx="682625" cy="682625"/>
          </a:xfrm>
          <a:prstGeom prst="ellipse">
            <a:avLst/>
          </a:prstGeom>
          <a:solidFill>
            <a:srgbClr val="0087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chemeClr val="bg1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17437" name="Ellipse 10">
            <a:extLst>
              <a:ext uri="{FF2B5EF4-FFF2-40B4-BE49-F238E27FC236}">
                <a16:creationId xmlns:a16="http://schemas.microsoft.com/office/drawing/2014/main" id="{A614F1BC-3F68-4D92-87A1-ED0B5A5D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4206875"/>
            <a:ext cx="682625" cy="682625"/>
          </a:xfrm>
          <a:prstGeom prst="ellipse">
            <a:avLst/>
          </a:prstGeom>
          <a:solidFill>
            <a:srgbClr val="0087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chemeClr val="bg1"/>
                </a:solidFill>
                <a:cs typeface="Arial" panose="020B0604020202020204" pitchFamily="34" charset="0"/>
              </a:rPr>
              <a:t>31</a:t>
            </a:r>
          </a:p>
        </p:txBody>
      </p:sp>
      <p:sp>
        <p:nvSpPr>
          <p:cNvPr id="17438" name="Ellipse 11">
            <a:extLst>
              <a:ext uri="{FF2B5EF4-FFF2-40B4-BE49-F238E27FC236}">
                <a16:creationId xmlns:a16="http://schemas.microsoft.com/office/drawing/2014/main" id="{5F349862-2365-4A57-9C63-2E5DCEAA0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4206875"/>
            <a:ext cx="682625" cy="682625"/>
          </a:xfrm>
          <a:prstGeom prst="ellipse">
            <a:avLst/>
          </a:prstGeom>
          <a:solidFill>
            <a:srgbClr val="0087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chemeClr val="bg1"/>
                </a:solidFill>
                <a:cs typeface="Arial" panose="020B0604020202020204" pitchFamily="34" charset="0"/>
              </a:rPr>
              <a:t>33</a:t>
            </a:r>
          </a:p>
        </p:txBody>
      </p:sp>
      <p:sp>
        <p:nvSpPr>
          <p:cNvPr id="17439" name="Ellipse 12">
            <a:extLst>
              <a:ext uri="{FF2B5EF4-FFF2-40B4-BE49-F238E27FC236}">
                <a16:creationId xmlns:a16="http://schemas.microsoft.com/office/drawing/2014/main" id="{A9B2FE25-55CE-44DA-9C49-96691BF1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4206875"/>
            <a:ext cx="682625" cy="682625"/>
          </a:xfrm>
          <a:prstGeom prst="ellipse">
            <a:avLst/>
          </a:prstGeom>
          <a:solidFill>
            <a:srgbClr val="0087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chemeClr val="bg1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7440" name="Ellipse 13">
            <a:extLst>
              <a:ext uri="{FF2B5EF4-FFF2-40B4-BE49-F238E27FC236}">
                <a16:creationId xmlns:a16="http://schemas.microsoft.com/office/drawing/2014/main" id="{D7EF2843-789F-4701-8C00-58E45C28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4206875"/>
            <a:ext cx="682625" cy="682625"/>
          </a:xfrm>
          <a:prstGeom prst="ellipse">
            <a:avLst/>
          </a:prstGeom>
          <a:solidFill>
            <a:srgbClr val="0087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chemeClr val="bg1"/>
                </a:solidFill>
                <a:cs typeface="Arial" panose="020B0604020202020204" pitchFamily="34" charset="0"/>
              </a:rPr>
              <a:t>52</a:t>
            </a:r>
          </a:p>
        </p:txBody>
      </p:sp>
      <p:sp>
        <p:nvSpPr>
          <p:cNvPr id="17441" name="Ellipse 14">
            <a:extLst>
              <a:ext uri="{FF2B5EF4-FFF2-40B4-BE49-F238E27FC236}">
                <a16:creationId xmlns:a16="http://schemas.microsoft.com/office/drawing/2014/main" id="{56A93F06-C192-429E-BD6B-971CF184B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25" y="4206875"/>
            <a:ext cx="682625" cy="682625"/>
          </a:xfrm>
          <a:prstGeom prst="ellipse">
            <a:avLst/>
          </a:prstGeom>
          <a:solidFill>
            <a:srgbClr val="0087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chemeClr val="bg1"/>
                </a:solidFill>
                <a:cs typeface="Arial" panose="020B0604020202020204" pitchFamily="34" charset="0"/>
              </a:rPr>
              <a:t>58</a:t>
            </a:r>
          </a:p>
        </p:txBody>
      </p:sp>
      <p:sp>
        <p:nvSpPr>
          <p:cNvPr id="51" name="Text Box 144">
            <a:extLst>
              <a:ext uri="{FF2B5EF4-FFF2-40B4-BE49-F238E27FC236}">
                <a16:creationId xmlns:a16="http://schemas.microsoft.com/office/drawing/2014/main" id="{20691440-DADB-496A-BA7B-AB8C322E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4856163"/>
            <a:ext cx="418465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b="1" dirty="0">
                <a:solidFill>
                  <a:srgbClr val="37424A"/>
                </a:solidFill>
                <a:latin typeface="+mn-lt"/>
              </a:rPr>
              <a:t>L1-Protein der HPV-Typen</a:t>
            </a:r>
            <a:endParaRPr lang="en-US" altLang="de-DE" sz="1600" b="1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52" name="Inhaltsplatzhalter 3">
            <a:extLst>
              <a:ext uri="{FF2B5EF4-FFF2-40B4-BE49-F238E27FC236}">
                <a16:creationId xmlns:a16="http://schemas.microsoft.com/office/drawing/2014/main" id="{D23FA353-F2EA-43C1-B67E-DC23636690AC}"/>
              </a:ext>
            </a:extLst>
          </p:cNvPr>
          <p:cNvSpPr txBox="1">
            <a:spLocks/>
          </p:cNvSpPr>
          <p:nvPr/>
        </p:nvSpPr>
        <p:spPr>
          <a:xfrm>
            <a:off x="2252663" y="5372100"/>
            <a:ext cx="7164387" cy="2889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Abbildung erstellt von MSD nach Daten von 1) GARDASIL</a:t>
            </a:r>
            <a:r>
              <a:rPr lang="de-DE" sz="800" baseline="30000" dirty="0">
                <a:solidFill>
                  <a:schemeClr val="bg1">
                    <a:lumMod val="50000"/>
                  </a:schemeClr>
                </a:solidFill>
              </a:rPr>
              <a:t>®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9 Fachinformation, Stand Januar 2017, MSD.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A7F01D2F-4CCC-4E72-BD72-873CE1C8E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0" y="2060575"/>
            <a:ext cx="8674100" cy="3384550"/>
          </a:xfrm>
        </p:spPr>
        <p:txBody>
          <a:bodyPr/>
          <a:lstStyle/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Medizinische Grundlagen der HPV-Impfung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1800" dirty="0">
                <a:latin typeface="Arial" charset="0"/>
                <a:cs typeface="Arial" charset="0"/>
              </a:rPr>
              <a:t>	„Was ist HPV? Vorkommen, Krankheitsbild“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9v-HPV-Impfstoff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	</a:t>
            </a:r>
            <a:r>
              <a:rPr lang="de-DE" altLang="de-DE" sz="1800" dirty="0">
                <a:latin typeface="Arial" charset="0"/>
                <a:cs typeface="Arial" charset="0"/>
              </a:rPr>
              <a:t>„Zusammensetzung, Wirkmechanismus</a:t>
            </a:r>
          </a:p>
          <a:p>
            <a:pPr>
              <a:defRPr/>
            </a:pPr>
            <a:r>
              <a:rPr lang="de-DE" altLang="de-DE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Impfempfehlungen in Deutschland 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Wirksamkeit der HPV-Impfung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Mögliche Impfreaktionen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Durchführung der 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Ihre Fragen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</p:txBody>
      </p:sp>
      <p:sp>
        <p:nvSpPr>
          <p:cNvPr id="18435" name="Foliennummernplatzhalter 5">
            <a:extLst>
              <a:ext uri="{FF2B5EF4-FFF2-40B4-BE49-F238E27FC236}">
                <a16:creationId xmlns:a16="http://schemas.microsoft.com/office/drawing/2014/main" id="{4ADB8B9E-9AE2-4FD6-B08C-FC2D0A3EE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4A511C-77D6-44EC-92A3-F2536DC427A0}" type="slidenum">
              <a:rPr lang="de-DE" altLang="de-DE" smtClean="0">
                <a:solidFill>
                  <a:srgbClr val="045C75"/>
                </a:solidFill>
              </a:rPr>
              <a:pPr/>
              <a:t>12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18436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AA6D5E89-47E6-45C7-A92F-156F08BD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050CF91F-28F0-4C5B-890E-E67E37E4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0F69830A-C34B-4D15-AE8B-3DD5C806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B999CC6F-2707-49A0-B837-3B0EB889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B7EDC346-50D9-4BFD-A8BC-8251E46E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FED0BC71-0A60-48D7-B5DC-5F460D34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9FE0E33F-A316-441D-88A4-98D841DF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0D22F8C1-2530-42DD-96B4-EA987602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F4623D0-0AC0-450E-92E3-995B4F4C11B9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908050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itchFamily="34" charset="0"/>
              </a:rPr>
              <a:t>Agenda: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5">
            <a:extLst>
              <a:ext uri="{FF2B5EF4-FFF2-40B4-BE49-F238E27FC236}">
                <a16:creationId xmlns:a16="http://schemas.microsoft.com/office/drawing/2014/main" id="{893B27EC-A075-4224-87AE-CC79C77A1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F56448-112E-424F-BCE1-3125E139E9BF}" type="slidenum">
              <a:rPr lang="de-DE" altLang="de-DE" smtClean="0">
                <a:solidFill>
                  <a:srgbClr val="045C75"/>
                </a:solidFill>
              </a:rPr>
              <a:pPr/>
              <a:t>13</a:t>
            </a:fld>
            <a:endParaRPr lang="de-DE" altLang="de-DE">
              <a:solidFill>
                <a:srgbClr val="045C75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7C11204-14E7-4BB5-B9BC-DA80D5C5F1C7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908050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sz="4400" b="1" dirty="0">
              <a:solidFill>
                <a:schemeClr val="bg2">
                  <a:lumMod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9460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75F97BE0-463F-4A6E-8297-D3FE6F57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E7147BFE-7144-4D5D-9D55-A9A170D7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E5F15921-F0E9-460E-AE79-BD6C1239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D1106C5D-2D5A-4B87-8F28-29E8FACE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A51394D7-A211-45AF-BF49-9F64760C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A587843E-8E8D-4BC7-B7B5-1348AEA3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F8F17E7E-AD69-47A3-8794-6DD9B81F4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C6883F0D-6E6B-45E9-B5CD-5092993FB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E6C3B39-8EF2-46DD-85BA-CCF80912A275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6207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endParaRPr lang="de-DE" altLang="de-DE" sz="2800" dirty="0">
              <a:latin typeface="Arial" charset="0"/>
              <a:cs typeface="Arial" charset="0"/>
            </a:endParaRP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E7DA0352-7649-433C-9CD8-A76B13E3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138" y="1700213"/>
            <a:ext cx="7054850" cy="3816350"/>
          </a:xfrm>
          <a:solidFill>
            <a:schemeClr val="bg1"/>
          </a:solidFill>
        </p:spPr>
        <p:txBody>
          <a:bodyPr/>
          <a:lstStyle/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Seit 2007 öffentlich empfohlene Schutzimpfung</a:t>
            </a:r>
          </a:p>
          <a:p>
            <a:pPr marL="0" lvl="1" indent="0">
              <a:buFont typeface="Wingdings 2" panose="05020102010507070707" pitchFamily="18" charset="2"/>
              <a:buNone/>
              <a:defRPr/>
            </a:pPr>
            <a:endParaRPr lang="de-DE" sz="800" b="1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342900" lvl="1" indent="-342900">
              <a:lnSpc>
                <a:spcPct val="150000"/>
              </a:lnSpc>
              <a:buFontTx/>
              <a:buChar char="»"/>
              <a:defRPr/>
            </a:pP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Die Ständige Impfkommission am Robert Koch-Institut (STIKO) empfiehlt die Impfung für alle Mädchen und Jungen gleichermaßen zwischen 9 und 14 Jahren, spätestens bis zum Tag vor dem 18. Geburtstag.  </a:t>
            </a:r>
          </a:p>
          <a:p>
            <a:pPr marL="342900" lvl="1" indent="-342900">
              <a:lnSpc>
                <a:spcPct val="150000"/>
              </a:lnSpc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Altersspanne zwischen 9 und 14 Jahren ist die Reaktion des Immunsystems besonders gut, sodass </a:t>
            </a:r>
            <a:r>
              <a:rPr lang="de-DE" sz="1400" b="1" kern="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 Impfdosen </a:t>
            </a:r>
            <a:r>
              <a:rPr lang="de-DE" sz="1400" kern="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einen ausreichenden Schutz genügen</a:t>
            </a:r>
          </a:p>
          <a:p>
            <a:pPr marL="342900" lvl="1" indent="-342900">
              <a:lnSpc>
                <a:spcPct val="150000"/>
              </a:lnSpc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werden im Abstand von mindestens fünf Monaten verabreicht</a:t>
            </a:r>
            <a:endParaRPr lang="de-DE" sz="14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342900" lvl="1" indent="-342900">
              <a:lnSpc>
                <a:spcPct val="150000"/>
              </a:lnSpc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Kostenübernahme durch die Krankenkassen ist gewährleistet</a:t>
            </a:r>
          </a:p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de-DE" sz="1000" kern="0" dirty="0">
                <a:solidFill>
                  <a:srgbClr val="080808"/>
                </a:solidFill>
                <a:latin typeface="Arial"/>
                <a:cs typeface="Times New Roman"/>
              </a:rPr>
              <a:t/>
            </a:r>
            <a:br>
              <a:rPr lang="de-DE" sz="1000" kern="0" dirty="0">
                <a:solidFill>
                  <a:srgbClr val="080808"/>
                </a:solidFill>
                <a:latin typeface="Arial"/>
                <a:cs typeface="Times New Roman"/>
              </a:rPr>
            </a:b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Impfstoffe (derzeit):</a:t>
            </a:r>
          </a:p>
          <a:p>
            <a:pPr marL="285750" lvl="1">
              <a:buFontTx/>
              <a:buChar char="»"/>
              <a:defRPr/>
            </a:pPr>
            <a:r>
              <a:rPr lang="de-DE" sz="1400" b="1" kern="0" dirty="0" err="1">
                <a:solidFill>
                  <a:srgbClr val="080808"/>
                </a:solidFill>
                <a:latin typeface="Arial"/>
                <a:cs typeface="Times New Roman"/>
              </a:rPr>
              <a:t>Gardasil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 9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: Neunfach-Impfstoff</a:t>
            </a:r>
          </a:p>
          <a:p>
            <a:pPr marL="285750" lvl="1">
              <a:buFontTx/>
              <a:buChar char="»"/>
              <a:defRPr/>
            </a:pPr>
            <a:r>
              <a:rPr lang="de-DE" sz="1400" b="1" kern="0" dirty="0" err="1">
                <a:solidFill>
                  <a:srgbClr val="080808"/>
                </a:solidFill>
                <a:latin typeface="Arial"/>
                <a:cs typeface="Times New Roman"/>
              </a:rPr>
              <a:t>Cervarix</a:t>
            </a:r>
            <a:endParaRPr lang="de-DE" sz="1800" b="1" kern="0" dirty="0">
              <a:solidFill>
                <a:srgbClr val="080808"/>
              </a:solidFill>
              <a:latin typeface="Arial"/>
              <a:cs typeface="Times New Roman"/>
            </a:endParaRPr>
          </a:p>
        </p:txBody>
      </p:sp>
      <p:sp>
        <p:nvSpPr>
          <p:cNvPr id="19470" name="Inhaltsplatzhalter 3">
            <a:extLst>
              <a:ext uri="{FF2B5EF4-FFF2-40B4-BE49-F238E27FC236}">
                <a16:creationId xmlns:a16="http://schemas.microsoft.com/office/drawing/2014/main" id="{366A8A59-B9A9-4CFC-8C95-75B3AC45E505}"/>
              </a:ext>
            </a:extLst>
          </p:cNvPr>
          <p:cNvSpPr txBox="1">
            <a:spLocks/>
          </p:cNvSpPr>
          <p:nvPr/>
        </p:nvSpPr>
        <p:spPr bwMode="auto">
          <a:xfrm>
            <a:off x="2203450" y="5372100"/>
            <a:ext cx="80787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7F7F7F"/>
                </a:solidFill>
                <a:latin typeface="Arial" panose="020B0604020202020204" pitchFamily="34" charset="0"/>
              </a:rPr>
              <a:t>Empfehlung der Ständigen Impfkommission (STIKO) am Robert-Koch-Institut. RKI. Epid Bull 2017(34);333-380.             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94A31D9-78BF-4C1A-86B0-E1F85B6C5159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Impfempfehlungen in Deutschland (Stand 08-2018)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5">
            <a:extLst>
              <a:ext uri="{FF2B5EF4-FFF2-40B4-BE49-F238E27FC236}">
                <a16:creationId xmlns:a16="http://schemas.microsoft.com/office/drawing/2014/main" id="{400726EC-CE93-49EF-B8D1-93E550C7D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A7E3C1-7DBD-48C6-8B19-DE7296311142}" type="slidenum">
              <a:rPr lang="de-DE" altLang="de-DE" smtClean="0">
                <a:solidFill>
                  <a:srgbClr val="045C75"/>
                </a:solidFill>
              </a:rPr>
              <a:pPr/>
              <a:t>14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0483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974E1579-01C5-4000-8555-5A3D6CA9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B33C80A0-F6B8-4801-8AA6-756A7EF7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16E2430A-1E82-4A6E-818F-A636B7E1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EFF0D2E4-32F7-4EC0-B490-DD3E62B18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7D193AFC-96C8-4B1A-B8FD-348543BD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10593186-EA1A-487A-83B0-EC0D9820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666DB53E-3729-4E1F-9F51-0E069197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E7428265-F596-4E8C-B334-F2C2FD1F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A9529B8C-83F4-44B3-8872-2225761E9826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Impfempfehlungen in Deutschland (Stand 08-2018)</a:t>
            </a:r>
          </a:p>
        </p:txBody>
      </p:sp>
      <p:pic>
        <p:nvPicPr>
          <p:cNvPr id="20492" name="Grafik 11" descr="impfschema_2.png">
            <a:extLst>
              <a:ext uri="{FF2B5EF4-FFF2-40B4-BE49-F238E27FC236}">
                <a16:creationId xmlns:a16="http://schemas.microsoft.com/office/drawing/2014/main" id="{1EE8D658-E303-4963-B4B6-499F0C2ED5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4"/>
          <a:stretch>
            <a:fillRect/>
          </a:stretch>
        </p:blipFill>
        <p:spPr bwMode="auto">
          <a:xfrm>
            <a:off x="1071563" y="1844675"/>
            <a:ext cx="791368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Grafik 5" descr="impfschema_footer-2.png">
            <a:extLst>
              <a:ext uri="{FF2B5EF4-FFF2-40B4-BE49-F238E27FC236}">
                <a16:creationId xmlns:a16="http://schemas.microsoft.com/office/drawing/2014/main" id="{3AC9E0E4-70C8-4EBF-90B4-36424E631E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652963"/>
            <a:ext cx="40560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nhaltsplatzhalter 10">
            <a:extLst>
              <a:ext uri="{FF2B5EF4-FFF2-40B4-BE49-F238E27FC236}">
                <a16:creationId xmlns:a16="http://schemas.microsoft.com/office/drawing/2014/main" id="{86A79AF7-71C4-4AEF-A441-B707068E4FCD}"/>
              </a:ext>
            </a:extLst>
          </p:cNvPr>
          <p:cNvSpPr>
            <a:spLocks noGrp="1"/>
          </p:cNvSpPr>
          <p:nvPr>
            <p:ph sz="quarter" idx="10"/>
          </p:nvPr>
        </p:nvSpPr>
        <p:spPr bwMode="auto">
          <a:xfrm>
            <a:off x="2052638" y="5300663"/>
            <a:ext cx="6500812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altLang="de-DE" sz="800" dirty="0">
                <a:solidFill>
                  <a:srgbClr val="7F7F7F"/>
                </a:solidFill>
              </a:rPr>
              <a:t>Abbildung modifiziert von MSD nach Daten von 1) GARDASIL</a:t>
            </a:r>
            <a:r>
              <a:rPr lang="de-DE" altLang="de-DE" sz="800" baseline="30000" dirty="0">
                <a:solidFill>
                  <a:srgbClr val="7F7F7F"/>
                </a:solidFill>
              </a:rPr>
              <a:t>®</a:t>
            </a:r>
            <a:r>
              <a:rPr lang="de-DE" altLang="de-DE" sz="800" dirty="0">
                <a:solidFill>
                  <a:srgbClr val="7F7F7F"/>
                </a:solidFill>
              </a:rPr>
              <a:t> 9 Fachinformation, Stand Januar 2017, MSD.</a:t>
            </a:r>
            <a:endParaRPr lang="de-DE" altLang="de-DE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>
            <a:extLst>
              <a:ext uri="{FF2B5EF4-FFF2-40B4-BE49-F238E27FC236}">
                <a16:creationId xmlns:a16="http://schemas.microsoft.com/office/drawing/2014/main" id="{EE08F3B9-DAA9-419C-AF51-21C66248A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7F5EDC-6225-48F9-B58D-0ADA46D5B360}" type="slidenum">
              <a:rPr lang="de-DE" altLang="de-DE" smtClean="0">
                <a:solidFill>
                  <a:srgbClr val="045C75"/>
                </a:solidFill>
              </a:rPr>
              <a:pPr/>
              <a:t>15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1507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77EB33FA-78F0-4FFB-BE55-4378B2C28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60FF9972-BC5A-4683-9D8B-7967A6B9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411C9ABD-3C7D-4C3E-9A8B-E941BE81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64AE3547-7735-4F32-B04C-0766719E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D7D18FB3-E937-4076-85CA-8781B6951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FF997FBF-1806-4D72-956C-8B1F9ECB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51546AA0-C25F-4182-81D9-44364051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00A5A43A-1D74-4CA7-A7A3-09C6C29AF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78503C6-5458-42BE-B860-60FB7D391126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Impfempfehlungen in Deutschland (Stand 08-2018)</a:t>
            </a:r>
          </a:p>
        </p:txBody>
      </p:sp>
      <p:pic>
        <p:nvPicPr>
          <p:cNvPr id="21516" name="Grafik 8" descr="impfschema_footer-3.png">
            <a:extLst>
              <a:ext uri="{FF2B5EF4-FFF2-40B4-BE49-F238E27FC236}">
                <a16:creationId xmlns:a16="http://schemas.microsoft.com/office/drawing/2014/main" id="{64936573-974B-4E5E-AACA-ED4544DF8D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4508500"/>
            <a:ext cx="62849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Grafik 12" descr="impfschema_3.png">
            <a:extLst>
              <a:ext uri="{FF2B5EF4-FFF2-40B4-BE49-F238E27FC236}">
                <a16:creationId xmlns:a16="http://schemas.microsoft.com/office/drawing/2014/main" id="{A65768BE-2B64-4BD2-A70B-49A900462B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"/>
          <a:stretch>
            <a:fillRect/>
          </a:stretch>
        </p:blipFill>
        <p:spPr bwMode="auto">
          <a:xfrm>
            <a:off x="1065213" y="1844675"/>
            <a:ext cx="7975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074152CC-C706-440F-BFA5-BE7DB35984EA}"/>
              </a:ext>
            </a:extLst>
          </p:cNvPr>
          <p:cNvSpPr>
            <a:spLocks noGrp="1"/>
          </p:cNvSpPr>
          <p:nvPr>
            <p:ph sz="quarter" idx="10"/>
          </p:nvPr>
        </p:nvSpPr>
        <p:spPr bwMode="auto">
          <a:xfrm>
            <a:off x="2052638" y="5300663"/>
            <a:ext cx="6500812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altLang="de-DE" sz="800" dirty="0">
                <a:solidFill>
                  <a:srgbClr val="7F7F7F"/>
                </a:solidFill>
              </a:rPr>
              <a:t>Abbildung modifiziert von MSD nach Daten von 1) GARDASIL</a:t>
            </a:r>
            <a:r>
              <a:rPr lang="de-DE" altLang="de-DE" sz="800" baseline="30000" dirty="0">
                <a:solidFill>
                  <a:srgbClr val="7F7F7F"/>
                </a:solidFill>
              </a:rPr>
              <a:t>®</a:t>
            </a:r>
            <a:r>
              <a:rPr lang="de-DE" altLang="de-DE" sz="800" dirty="0">
                <a:solidFill>
                  <a:srgbClr val="7F7F7F"/>
                </a:solidFill>
              </a:rPr>
              <a:t> 9 Fachinformation, Stand Januar 2017, MSD.</a:t>
            </a:r>
            <a:endParaRPr lang="de-DE" altLang="de-DE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8BF55ED-DCD4-4BAD-98F7-CED0D1859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0" y="2060575"/>
            <a:ext cx="8674100" cy="3384550"/>
          </a:xfrm>
        </p:spPr>
        <p:txBody>
          <a:bodyPr/>
          <a:lstStyle/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Medizinische Grundlagen der HPV-Impfung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1800" dirty="0">
                <a:latin typeface="Arial" charset="0"/>
                <a:cs typeface="Arial" charset="0"/>
              </a:rPr>
              <a:t>	„Was ist HPV? Vorkommen, Krankheitsbild“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9v-HPV-Impfstoff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	</a:t>
            </a:r>
            <a:r>
              <a:rPr lang="de-DE" altLang="de-DE" sz="1800" dirty="0">
                <a:latin typeface="Arial" charset="0"/>
                <a:cs typeface="Arial" charset="0"/>
              </a:rPr>
              <a:t>„Zusammensetzung, Wirkmechanismus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Impfempfehlungen in Deutschland (Stand 08-2018)</a:t>
            </a:r>
          </a:p>
          <a:p>
            <a:pPr>
              <a:defRPr/>
            </a:pPr>
            <a:r>
              <a:rPr lang="de-DE" altLang="de-DE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Wirksamkeit der HPV-Impfung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Mögliche Impfreaktionen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Durchführung der 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Ihre Fragen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</p:txBody>
      </p:sp>
      <p:sp>
        <p:nvSpPr>
          <p:cNvPr id="22531" name="Foliennummernplatzhalter 5">
            <a:extLst>
              <a:ext uri="{FF2B5EF4-FFF2-40B4-BE49-F238E27FC236}">
                <a16:creationId xmlns:a16="http://schemas.microsoft.com/office/drawing/2014/main" id="{7192D884-7DCD-4FCA-8D1B-FEE30A070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EABCFD-FE6A-4D40-BC6C-352E3F1CE817}" type="slidenum">
              <a:rPr lang="de-DE" altLang="de-DE" smtClean="0">
                <a:solidFill>
                  <a:srgbClr val="045C75"/>
                </a:solidFill>
              </a:rPr>
              <a:pPr/>
              <a:t>16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2532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C2E8A669-22A4-42E6-AFAA-A6BE8B00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16160178-EDAD-476A-B616-2448999C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4B4CBADE-196A-4DE9-BF42-6E544C25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B379DDE0-803E-42E7-A34C-B70926AE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BD733CEA-AA5B-4340-BC75-7EAC8B62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D68A1843-F3FD-4DD8-ACD6-CADA343F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6A41A751-8507-4300-BEC8-34CCE68F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57C14601-98A6-4C1D-A5C8-B6C7208FE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E9BC520-38A2-47B9-A145-4829A54E5360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908050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itchFamily="34" charset="0"/>
              </a:rPr>
              <a:t>Agenda: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5">
            <a:extLst>
              <a:ext uri="{FF2B5EF4-FFF2-40B4-BE49-F238E27FC236}">
                <a16:creationId xmlns:a16="http://schemas.microsoft.com/office/drawing/2014/main" id="{665BF14E-FBEA-4A47-86DD-0CF46727F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4B734F-5958-4CF5-B0BD-F6AA511E87E9}" type="slidenum">
              <a:rPr lang="de-DE" altLang="de-DE" smtClean="0">
                <a:solidFill>
                  <a:srgbClr val="045C75"/>
                </a:solidFill>
              </a:rPr>
              <a:pPr/>
              <a:t>17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3555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A0DF736D-DA91-4887-9753-99F28156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A65CD833-1D58-44EC-B88A-7C6E26DFD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1FD3526F-9AB3-4BC1-8158-C7C695EFC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5CF81445-302D-4400-B1CA-D13E3EA8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30BE9A7B-CAD3-4397-9B1B-A0E73981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E4BDEE26-D33E-491A-8A5C-F335D313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012C5498-05F1-41B9-80AF-8BB64A322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6D6AB873-54F0-4BF2-8A57-A0E69470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B723AF8-BA7F-47CE-BABA-09F95A9471E2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Wirksamkeit der HPV-Impfung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091428A7-5DFC-4139-9345-902D8A74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484313"/>
            <a:ext cx="8655050" cy="3960812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sz="1800" b="1" kern="0" dirty="0">
                <a:solidFill>
                  <a:srgbClr val="080808"/>
                </a:solidFill>
                <a:latin typeface="Arial"/>
                <a:cs typeface="Times New Roman"/>
              </a:rPr>
              <a:t>Wirksamkeit der HPV-Impfung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de-DE" sz="1200" kern="0" dirty="0">
              <a:solidFill>
                <a:srgbClr val="080808"/>
              </a:solidFill>
              <a:latin typeface="Arial"/>
              <a:cs typeface="Times New Roman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Forschungszeitraum von über 17 Jahren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Erkenntnis: Die Impfstoffe schützen zu fast 100 Prozent vor einer Erstinfektion mit den hochriskanten HPV-Typen 16 und 18, der Hauptursache für die Entstehung von Gebärmutterhalskrebs.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de-DE" sz="1400" b="1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Facts :</a:t>
            </a:r>
          </a:p>
          <a:p>
            <a:pPr marL="584200" lvl="1" indent="-2349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Rückgang der Zahl der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Zellveränderungen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, die das Krebsrisiko erhöhen, bei Mädchen unter 18 Jahren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um ein Drittel 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innerhalb von drei Jahren </a:t>
            </a:r>
          </a:p>
          <a:p>
            <a:pPr marL="584200" lvl="1" indent="-2349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Rückgang der Zahl der Fälle von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Genitalwarzen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um bis zu 90 Prozent 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innerhalb von fünf Jahren</a:t>
            </a:r>
          </a:p>
          <a:p>
            <a:pPr marL="584200" lvl="1" indent="-2349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Da es weitere Virentypen gibt, die Gebärmutterhalskrebs auslösen können, ist es trotz Impfung wichtig, die Früherkennungsuntersuchungen wahrzunehmen.</a:t>
            </a: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sz="800" kern="0" dirty="0">
                <a:solidFill>
                  <a:srgbClr val="080808"/>
                </a:solidFill>
                <a:latin typeface="Arial"/>
                <a:cs typeface="Times New Roman"/>
              </a:rPr>
              <a:t>Quellen: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800" kern="0" dirty="0" err="1">
                <a:solidFill>
                  <a:srgbClr val="080808"/>
                </a:solidFill>
                <a:latin typeface="Arial"/>
                <a:cs typeface="Times New Roman"/>
              </a:rPr>
              <a:t>Brotherton</a:t>
            </a:r>
            <a:r>
              <a:rPr lang="en-US" sz="800" kern="0" dirty="0">
                <a:solidFill>
                  <a:srgbClr val="080808"/>
                </a:solidFill>
                <a:latin typeface="Arial"/>
                <a:cs typeface="Times New Roman"/>
              </a:rPr>
              <a:t> JM, </a:t>
            </a:r>
            <a:r>
              <a:rPr lang="en-US" sz="800" kern="0" dirty="0" err="1">
                <a:solidFill>
                  <a:srgbClr val="080808"/>
                </a:solidFill>
                <a:latin typeface="Arial"/>
                <a:cs typeface="Times New Roman"/>
              </a:rPr>
              <a:t>Fridman</a:t>
            </a:r>
            <a:r>
              <a:rPr lang="en-US" sz="800" kern="0" dirty="0">
                <a:solidFill>
                  <a:srgbClr val="080808"/>
                </a:solidFill>
                <a:latin typeface="Arial"/>
                <a:cs typeface="Times New Roman"/>
              </a:rPr>
              <a:t> M, May CL, Chappell G, Saville, AM &amp; </a:t>
            </a:r>
            <a:r>
              <a:rPr lang="en-US" sz="800" kern="0" dirty="0" err="1">
                <a:solidFill>
                  <a:srgbClr val="080808"/>
                </a:solidFill>
                <a:latin typeface="Arial"/>
                <a:cs typeface="Times New Roman"/>
              </a:rPr>
              <a:t>Gertig</a:t>
            </a:r>
            <a:r>
              <a:rPr lang="en-US" sz="800" kern="0" dirty="0">
                <a:solidFill>
                  <a:srgbClr val="080808"/>
                </a:solidFill>
                <a:latin typeface="Arial"/>
                <a:cs typeface="Times New Roman"/>
              </a:rPr>
              <a:t> DM (2011) Early effect of the HPV vaccination </a:t>
            </a:r>
            <a:r>
              <a:rPr lang="de-DE" sz="800" kern="0" dirty="0" err="1">
                <a:solidFill>
                  <a:srgbClr val="080808"/>
                </a:solidFill>
                <a:latin typeface="Arial"/>
                <a:cs typeface="Times New Roman"/>
              </a:rPr>
              <a:t>programme</a:t>
            </a:r>
            <a:r>
              <a:rPr lang="de-DE" sz="800" kern="0" dirty="0">
                <a:solidFill>
                  <a:srgbClr val="080808"/>
                </a:solidFill>
                <a:latin typeface="Arial"/>
                <a:cs typeface="Times New Roman"/>
              </a:rPr>
              <a:t> on </a:t>
            </a:r>
            <a:r>
              <a:rPr lang="de-DE" sz="800" kern="0" dirty="0" err="1">
                <a:solidFill>
                  <a:srgbClr val="080808"/>
                </a:solidFill>
                <a:latin typeface="Arial"/>
                <a:cs typeface="Times New Roman"/>
              </a:rPr>
              <a:t>cervical</a:t>
            </a:r>
            <a:r>
              <a:rPr lang="de-DE" sz="800" kern="0" dirty="0">
                <a:solidFill>
                  <a:srgbClr val="080808"/>
                </a:solidFill>
                <a:latin typeface="Arial"/>
                <a:cs typeface="Times New Roman"/>
              </a:rPr>
              <a:t> </a:t>
            </a:r>
            <a:r>
              <a:rPr lang="de-DE" sz="800" kern="0" dirty="0" err="1">
                <a:solidFill>
                  <a:srgbClr val="080808"/>
                </a:solidFill>
                <a:latin typeface="Arial"/>
                <a:cs typeface="Times New Roman"/>
              </a:rPr>
              <a:t>abnormalities</a:t>
            </a:r>
            <a:r>
              <a:rPr lang="de-DE" sz="800" kern="0" dirty="0">
                <a:solidFill>
                  <a:srgbClr val="080808"/>
                </a:solidFill>
                <a:latin typeface="Arial"/>
                <a:cs typeface="Times New Roman"/>
              </a:rPr>
              <a:t> in Victoria, </a:t>
            </a:r>
            <a:r>
              <a:rPr lang="en-US" sz="800" kern="0" dirty="0">
                <a:solidFill>
                  <a:srgbClr val="080808"/>
                </a:solidFill>
                <a:latin typeface="Arial"/>
                <a:cs typeface="Times New Roman"/>
              </a:rPr>
              <a:t>Australia: an ecological study. The Lancet 377: 2085–2092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800" kern="0" dirty="0">
                <a:solidFill>
                  <a:srgbClr val="080808"/>
                </a:solidFill>
                <a:latin typeface="Arial"/>
                <a:cs typeface="Times New Roman"/>
              </a:rPr>
              <a:t>Ali H, Donovan B, Wand H, Read TR, Regan DG, </a:t>
            </a:r>
            <a:r>
              <a:rPr lang="en-US" sz="800" kern="0" dirty="0" err="1">
                <a:solidFill>
                  <a:srgbClr val="080808"/>
                </a:solidFill>
                <a:latin typeface="Arial"/>
                <a:cs typeface="Times New Roman"/>
              </a:rPr>
              <a:t>Grulich</a:t>
            </a:r>
            <a:r>
              <a:rPr lang="en-US" sz="800" kern="0" dirty="0">
                <a:solidFill>
                  <a:srgbClr val="080808"/>
                </a:solidFill>
                <a:latin typeface="Arial"/>
                <a:cs typeface="Times New Roman"/>
              </a:rPr>
              <a:t> AE, Fairley CK &amp; Guy RJ (2013) Genital warts in young Australians five years into national human papillomavirus </a:t>
            </a:r>
            <a:r>
              <a:rPr lang="fr-FR" sz="800" kern="0" dirty="0">
                <a:solidFill>
                  <a:srgbClr val="080808"/>
                </a:solidFill>
                <a:latin typeface="Arial"/>
                <a:cs typeface="Times New Roman"/>
              </a:rPr>
              <a:t>vaccination programme: national surveillance data. BMJ </a:t>
            </a:r>
            <a:r>
              <a:rPr lang="de-DE" sz="800" kern="0" dirty="0">
                <a:solidFill>
                  <a:srgbClr val="080808"/>
                </a:solidFill>
                <a:latin typeface="Arial"/>
                <a:cs typeface="Times New Roman"/>
              </a:rPr>
              <a:t>346: f2032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AB2B225A-9054-4167-9B54-17A1CD313C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0" y="2060575"/>
            <a:ext cx="8674100" cy="3384550"/>
          </a:xfrm>
        </p:spPr>
        <p:txBody>
          <a:bodyPr/>
          <a:lstStyle/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Medizinische Grundlagen der HPV-Impfung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1800" dirty="0">
                <a:latin typeface="Arial" charset="0"/>
                <a:cs typeface="Arial" charset="0"/>
              </a:rPr>
              <a:t>	„Was ist HPV? Vorkommen, Krankheitsbild“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9v-HPV-Impfstoff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	</a:t>
            </a:r>
            <a:r>
              <a:rPr lang="de-DE" altLang="de-DE" sz="1800" dirty="0">
                <a:latin typeface="Arial" charset="0"/>
                <a:cs typeface="Arial" charset="0"/>
              </a:rPr>
              <a:t>„Zusammensetzung, Wirkmechanismus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Impfempfehlungen in Deutschland (Stand 08-2018)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Wirksamkeit der HPV-Impfung</a:t>
            </a:r>
          </a:p>
          <a:p>
            <a:pPr>
              <a:defRPr/>
            </a:pPr>
            <a:r>
              <a:rPr lang="de-DE" altLang="de-DE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Mögliche Impfreaktionen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Durchführung der 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Ihre Fragen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</p:txBody>
      </p:sp>
      <p:sp>
        <p:nvSpPr>
          <p:cNvPr id="24579" name="Foliennummernplatzhalter 5">
            <a:extLst>
              <a:ext uri="{FF2B5EF4-FFF2-40B4-BE49-F238E27FC236}">
                <a16:creationId xmlns:a16="http://schemas.microsoft.com/office/drawing/2014/main" id="{45ACBC7C-0764-42EB-8118-9D8DD32BE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B17161-0F67-480D-B2CC-CE042A569DF0}" type="slidenum">
              <a:rPr lang="de-DE" altLang="de-DE" smtClean="0">
                <a:solidFill>
                  <a:srgbClr val="045C75"/>
                </a:solidFill>
              </a:rPr>
              <a:pPr/>
              <a:t>18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4580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6EB87AB5-4385-47C5-83F9-0C6DBB54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711B70E2-766A-488D-BC25-F460BE3B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C66067A3-D782-4975-9F67-18D0050C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3CD3A7AE-3022-405D-B345-3D118DF5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DE354EF2-21F5-41D3-8EB3-D03D606A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029CF976-A786-415E-A1EE-476EECAF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BFAB5A4F-544E-4B0D-805F-083F10AE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F5386763-A32E-4F81-99ED-527DAEA4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F4C7150-827B-4E6E-9FD2-48EB0B4ACF5E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908050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itchFamily="34" charset="0"/>
              </a:rPr>
              <a:t>Agenda: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5">
            <a:extLst>
              <a:ext uri="{FF2B5EF4-FFF2-40B4-BE49-F238E27FC236}">
                <a16:creationId xmlns:a16="http://schemas.microsoft.com/office/drawing/2014/main" id="{61192A74-ECEC-47E5-A477-AEE33D5B2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D433F4-FFCF-43D3-AB95-37702202C4EE}" type="slidenum">
              <a:rPr lang="de-DE" altLang="de-DE" smtClean="0">
                <a:solidFill>
                  <a:srgbClr val="045C75"/>
                </a:solidFill>
              </a:rPr>
              <a:pPr/>
              <a:t>19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5603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FAFB28D0-846D-4255-AE24-7FE8DB0C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4027003F-B47A-40A1-A39B-E77FD62AC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792E1CE7-864D-4EC3-9C03-B08DE783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62A98C02-5366-49B2-BC8F-A6345E3E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449DF06F-6B8C-4058-9FF0-3A0884BB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4C3724F9-B78E-4772-BEDA-FAA6D83B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22EF119E-57A8-4CCC-BC5B-A03D70BA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08EA8D41-49E6-4B53-9A44-3167EED5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EC330BC2-B3FC-4F58-BFED-9904013317EE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Mögliche Impfreaktionen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5A2C915-BD5B-4C55-811B-492F7BF2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557338"/>
            <a:ext cx="8655050" cy="4103687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sz="1800" b="1" kern="0" dirty="0">
                <a:solidFill>
                  <a:srgbClr val="080808"/>
                </a:solidFill>
                <a:latin typeface="Arial"/>
                <a:cs typeface="Times New Roman"/>
                <a:sym typeface="Wingdings" panose="05000000000000000000" pitchFamily="2" charset="2"/>
              </a:rPr>
              <a:t>Mögliche Impfreaktionen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de-DE" sz="1800" kern="0" dirty="0">
              <a:solidFill>
                <a:srgbClr val="080808"/>
              </a:solidFill>
              <a:latin typeface="Arial"/>
              <a:cs typeface="Times New Roman"/>
              <a:sym typeface="Wingdings" panose="05000000000000000000" pitchFamily="2" charset="2"/>
            </a:endParaRPr>
          </a:p>
          <a:p>
            <a:pPr>
              <a:buFontTx/>
              <a:buChar char="»"/>
              <a:defRPr/>
            </a:pP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Die HPV-Impfung gehört zu den am </a:t>
            </a:r>
            <a:b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</a:b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besten erforschten und sichersten </a:t>
            </a:r>
            <a:b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</a:b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Impfstoffen</a:t>
            </a:r>
          </a:p>
          <a:p>
            <a:pPr>
              <a:buFontTx/>
              <a:buChar char="»"/>
              <a:defRPr/>
            </a:pPr>
            <a:endParaRPr lang="de-DE" sz="16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>
              <a:buFontTx/>
              <a:buChar char="»"/>
              <a:defRPr/>
            </a:pP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Schwerwiegende Nebenwirkungen</a:t>
            </a:r>
            <a:b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</a:b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in Zusammenhang mit dem</a:t>
            </a:r>
            <a:b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</a:b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HPV-Impfstoff konnten bisher</a:t>
            </a:r>
            <a:b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</a:br>
            <a:r>
              <a:rPr lang="de-DE" sz="1600" kern="0" dirty="0">
                <a:solidFill>
                  <a:srgbClr val="080808"/>
                </a:solidFill>
                <a:latin typeface="Arial"/>
                <a:cs typeface="Times New Roman"/>
              </a:rPr>
              <a:t>nicht nachgewiesen werden.</a:t>
            </a:r>
          </a:p>
          <a:p>
            <a:pPr>
              <a:buFontTx/>
              <a:buChar char="»"/>
              <a:defRPr/>
            </a:pPr>
            <a:endParaRPr lang="de-DE" sz="18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sz="1050" kern="0" dirty="0">
                <a:solidFill>
                  <a:srgbClr val="080808"/>
                </a:solidFill>
                <a:latin typeface="Arial"/>
                <a:cs typeface="Times New Roman"/>
              </a:rPr>
              <a:t>Quelle: www.rki.de</a:t>
            </a:r>
          </a:p>
        </p:txBody>
      </p:sp>
      <p:pic>
        <p:nvPicPr>
          <p:cNvPr id="25613" name="Grafik 15">
            <a:extLst>
              <a:ext uri="{FF2B5EF4-FFF2-40B4-BE49-F238E27FC236}">
                <a16:creationId xmlns:a16="http://schemas.microsoft.com/office/drawing/2014/main" id="{232B10C7-70B7-455B-982C-B8F4FB616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9" t="21681" r="20924" b="20828"/>
          <a:stretch>
            <a:fillRect/>
          </a:stretch>
        </p:blipFill>
        <p:spPr bwMode="auto">
          <a:xfrm>
            <a:off x="5167313" y="1508125"/>
            <a:ext cx="34575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5">
            <a:extLst>
              <a:ext uri="{FF2B5EF4-FFF2-40B4-BE49-F238E27FC236}">
                <a16:creationId xmlns:a16="http://schemas.microsoft.com/office/drawing/2014/main" id="{5077FDEB-5361-4A32-9E29-329688454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8B0201-CB04-4DFD-9F2A-52EE551143CA}" type="slidenum">
              <a:rPr lang="de-DE" altLang="de-DE" smtClean="0">
                <a:solidFill>
                  <a:srgbClr val="045C75"/>
                </a:solidFill>
              </a:rPr>
              <a:pPr/>
              <a:t>2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8195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350511D8-9B88-4EDD-95D9-2F2ADAA9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6B49F950-68CF-4E4D-A618-CC980CCC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35B52D8E-B63A-4D4B-AABC-A2FEE0BE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8776C26F-B921-47EB-B63B-FBFDC9968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E062E7E3-473E-4765-A674-11219198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F9BE1DCD-BF1A-4002-AEA9-3CE666E5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E65F52F6-FFAE-4103-B8BA-8E2D0F82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26" descr="Hunde paß">
            <a:extLst>
              <a:ext uri="{FF2B5EF4-FFF2-40B4-BE49-F238E27FC236}">
                <a16:creationId xmlns:a16="http://schemas.microsoft.com/office/drawing/2014/main" id="{02EFD735-1B0D-40C4-971D-1E5D9ED0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133600"/>
            <a:ext cx="179387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27">
            <a:extLst>
              <a:ext uri="{FF2B5EF4-FFF2-40B4-BE49-F238E27FC236}">
                <a16:creationId xmlns:a16="http://schemas.microsoft.com/office/drawing/2014/main" id="{D66A89FC-49BA-419E-8A61-E7CDD8AE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4860925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200" b="1">
                <a:solidFill>
                  <a:srgbClr val="FF0000"/>
                </a:solidFill>
                <a:latin typeface="Arial" panose="020B0604020202020204" pitchFamily="34" charset="0"/>
                <a:ea typeface="Geneva"/>
                <a:cs typeface="Lucida Sans Unicode" panose="020B0602030504020204" pitchFamily="34" charset="0"/>
              </a:rPr>
              <a:t>... und der Mensch ?</a:t>
            </a:r>
          </a:p>
        </p:txBody>
      </p:sp>
      <p:sp>
        <p:nvSpPr>
          <p:cNvPr id="8204" name="Text Box 1028">
            <a:extLst>
              <a:ext uri="{FF2B5EF4-FFF2-40B4-BE49-F238E27FC236}">
                <a16:creationId xmlns:a16="http://schemas.microsoft.com/office/drawing/2014/main" id="{F9D28974-2A71-4D9D-B5A5-32F2A543C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846138"/>
            <a:ext cx="66532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200" b="1">
                <a:latin typeface="Arial" panose="020B0604020202020204" pitchFamily="34" charset="0"/>
                <a:ea typeface="Geneva"/>
                <a:cs typeface="Lucida Sans Unicode" panose="020B0602030504020204" pitchFamily="34" charset="0"/>
              </a:rPr>
              <a:t>Kein Computer ohne Virenschutz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200" b="1">
                <a:latin typeface="Arial" panose="020B0604020202020204" pitchFamily="34" charset="0"/>
                <a:ea typeface="Geneva"/>
                <a:cs typeface="Lucida Sans Unicode" panose="020B0602030504020204" pitchFamily="34" charset="0"/>
              </a:rPr>
              <a:t>Kein Haustier ohne Impfungen</a:t>
            </a:r>
          </a:p>
        </p:txBody>
      </p:sp>
      <p:pic>
        <p:nvPicPr>
          <p:cNvPr id="8205" name="Picture 1029">
            <a:extLst>
              <a:ext uri="{FF2B5EF4-FFF2-40B4-BE49-F238E27FC236}">
                <a16:creationId xmlns:a16="http://schemas.microsoft.com/office/drawing/2014/main" id="{C95833C5-C7A5-4133-9034-1EA2FBE4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2133600"/>
            <a:ext cx="1924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5">
            <a:extLst>
              <a:ext uri="{FF2B5EF4-FFF2-40B4-BE49-F238E27FC236}">
                <a16:creationId xmlns:a16="http://schemas.microsoft.com/office/drawing/2014/main" id="{085758B4-D5CE-4CC7-A15C-D5211E32E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C50A1-3D6E-495B-8A35-4729EB99EA82}" type="slidenum">
              <a:rPr lang="de-DE" altLang="de-DE" smtClean="0">
                <a:solidFill>
                  <a:srgbClr val="045C75"/>
                </a:solidFill>
              </a:rPr>
              <a:pPr/>
              <a:t>20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6627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BAD4FB99-FD13-462D-8C2B-0BA93433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10A6FFFA-088C-4536-A778-024BD964F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34D51023-5DE4-4AD6-B173-21179FC5F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FBB65106-F2F2-49B6-90DB-07567FD8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9192A146-5AF8-4A92-8056-96EBCE2D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FE65F828-EF15-4CBE-903A-779EA1F6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0309BE73-EC54-4AAE-AAEF-C672CFAAB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2C1C7589-FE2E-41BD-82E3-C83292C1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EC330BC2-B3FC-4F58-BFED-9904013317EE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Mögliche Impfreaktionen</a:t>
            </a:r>
          </a:p>
        </p:txBody>
      </p:sp>
      <p:sp>
        <p:nvSpPr>
          <p:cNvPr id="26636" name="Inhaltsplatzhalter 10">
            <a:extLst>
              <a:ext uri="{FF2B5EF4-FFF2-40B4-BE49-F238E27FC236}">
                <a16:creationId xmlns:a16="http://schemas.microsoft.com/office/drawing/2014/main" id="{63069965-2152-42FD-98AB-CDD678C90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128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536575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Seit 2006 wurden </a:t>
            </a:r>
            <a:r>
              <a:rPr lang="de-DE" altLang="de-DE" sz="1800" b="1">
                <a:solidFill>
                  <a:srgbClr val="000000"/>
                </a:solidFill>
                <a:latin typeface="Calibri" panose="020F0502020204030204" pitchFamily="34" charset="0"/>
              </a:rPr>
              <a:t>weltweit mehr als 270 Mio. HPV-Impfstoffdosen </a:t>
            </a: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appliziert.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Seit 2007 führt das </a:t>
            </a:r>
            <a:r>
              <a:rPr lang="de-DE" altLang="de-DE" sz="1800" b="1">
                <a:solidFill>
                  <a:srgbClr val="000000"/>
                </a:solidFill>
                <a:latin typeface="Calibri" panose="020F0502020204030204" pitchFamily="34" charset="0"/>
              </a:rPr>
              <a:t>Global Advisory Committee on Vaccine Safety (GACVS) der WHO</a:t>
            </a: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 eine </a:t>
            </a:r>
            <a:r>
              <a:rPr lang="de-DE" altLang="de-DE" sz="1800" b="1">
                <a:solidFill>
                  <a:srgbClr val="000000"/>
                </a:solidFill>
                <a:latin typeface="Calibri" panose="020F0502020204030204" pitchFamily="34" charset="0"/>
              </a:rPr>
              <a:t>Bewertung von Sicherheitsdaten zur HPV-Impfung </a:t>
            </a: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durch.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Basierend auf Sicherheitsdaten aus einer Vielzahl von Ländern wurden als </a:t>
            </a:r>
            <a:r>
              <a:rPr lang="de-DE" altLang="de-DE" sz="1800" b="1">
                <a:solidFill>
                  <a:srgbClr val="000000"/>
                </a:solidFill>
                <a:latin typeface="Calibri" panose="020F0502020204030204" pitchFamily="34" charset="0"/>
              </a:rPr>
              <a:t>unerwünschtes Ereignis nach HPV-Impfung nur</a:t>
            </a: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 das </a:t>
            </a:r>
          </a:p>
          <a:p>
            <a:pPr lvl="1" eaLnBrk="1" hangingPunct="1">
              <a:buClrTx/>
              <a:buSzTx/>
              <a:buFont typeface="Arial" panose="020B0604020202020204" pitchFamily="34" charset="0"/>
              <a:buChar char="–"/>
            </a:pP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Risiko für </a:t>
            </a:r>
            <a:r>
              <a:rPr lang="de-DE" altLang="de-DE" sz="1800" b="1">
                <a:solidFill>
                  <a:srgbClr val="000000"/>
                </a:solidFill>
                <a:latin typeface="Calibri" panose="020F0502020204030204" pitchFamily="34" charset="0"/>
              </a:rPr>
              <a:t>Anaphylaxie mit ca. 1,7 pro 1 Mio. Impfstoffdosen</a:t>
            </a: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, sowie </a:t>
            </a:r>
          </a:p>
          <a:p>
            <a:pPr lvl="1" eaLnBrk="1" hangingPunct="1">
              <a:buClrTx/>
              <a:buSzTx/>
              <a:buFont typeface="Arial" panose="020B0604020202020204" pitchFamily="34" charset="0"/>
              <a:buChar char="–"/>
            </a:pPr>
            <a:r>
              <a:rPr lang="de-DE" altLang="de-DE" sz="1800" b="1">
                <a:solidFill>
                  <a:srgbClr val="000000"/>
                </a:solidFill>
                <a:latin typeface="Calibri" panose="020F0502020204030204" pitchFamily="34" charset="0"/>
              </a:rPr>
              <a:t>Synkope</a:t>
            </a: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 als ein häufiges unerwünschtes Ereignis als Ausdruck von Angst bzw. Stress im Zusammenhang mit der Impfung beschrieben.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Zusammenfassend bewertet das GAVCS das </a:t>
            </a:r>
            <a:r>
              <a:rPr lang="de-DE" altLang="de-DE" sz="1800" b="1">
                <a:solidFill>
                  <a:srgbClr val="000000"/>
                </a:solidFill>
                <a:latin typeface="Calibri" panose="020F0502020204030204" pitchFamily="34" charset="0"/>
              </a:rPr>
              <a:t>Sicherheitsprofil der HPV-Impfstoffe </a:t>
            </a: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als </a:t>
            </a:r>
            <a:r>
              <a:rPr lang="de-DE" altLang="de-DE" sz="1800" b="1">
                <a:solidFill>
                  <a:srgbClr val="000000"/>
                </a:solidFill>
                <a:latin typeface="Calibri" panose="020F0502020204030204" pitchFamily="34" charset="0"/>
              </a:rPr>
              <a:t>sehr gut.</a:t>
            </a: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Es muss darauf hingewiesen werden, dass </a:t>
            </a:r>
            <a:r>
              <a:rPr lang="de-DE" altLang="de-DE" sz="1800" b="1">
                <a:solidFill>
                  <a:srgbClr val="000000"/>
                </a:solidFill>
                <a:latin typeface="Calibri" panose="020F0502020204030204" pitchFamily="34" charset="0"/>
              </a:rPr>
              <a:t>überwiegend Daten zur Sicherheit der HPV-Impfung bei Mädchen und Frauen bewertet</a:t>
            </a:r>
            <a:r>
              <a:rPr lang="de-DE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 wurden.</a:t>
            </a:r>
          </a:p>
        </p:txBody>
      </p:sp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1F5B401A-E490-4727-A7F4-B747DF5D2B3E}"/>
              </a:ext>
            </a:extLst>
          </p:cNvPr>
          <p:cNvSpPr txBox="1">
            <a:spLocks/>
          </p:cNvSpPr>
          <p:nvPr/>
        </p:nvSpPr>
        <p:spPr>
          <a:xfrm>
            <a:off x="671513" y="5445125"/>
            <a:ext cx="5737225" cy="3063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97000"/>
              </a:lnSpc>
              <a:spcBef>
                <a:spcPts val="600"/>
              </a:spcBef>
              <a:buFont typeface="Arial"/>
              <a:buNone/>
              <a:defRPr sz="18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180975" indent="-147638" algn="l" defTabSz="457200" rtl="0" eaLnBrk="1" latinLnBrk="0" hangingPunct="1">
              <a:lnSpc>
                <a:spcPct val="97000"/>
              </a:lnSpc>
              <a:spcBef>
                <a:spcPts val="200"/>
              </a:spcBef>
              <a:buSzPct val="95000"/>
              <a:buFont typeface="Arial"/>
              <a:buChar char="•"/>
              <a:defRPr sz="18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368300" indent="-168275" algn="l" defTabSz="457200" rtl="0" eaLnBrk="1" latinLnBrk="0" hangingPunct="1">
              <a:lnSpc>
                <a:spcPct val="97000"/>
              </a:lnSpc>
              <a:spcBef>
                <a:spcPts val="0"/>
              </a:spcBef>
              <a:buFont typeface="Lucida Grande"/>
              <a:buChar char="–"/>
              <a:defRPr sz="17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501650" indent="-133350" algn="l" defTabSz="457200" rtl="0" eaLnBrk="1" latinLnBrk="0" hangingPunct="1">
              <a:lnSpc>
                <a:spcPct val="97000"/>
              </a:lnSpc>
              <a:spcBef>
                <a:spcPts val="0"/>
              </a:spcBef>
              <a:buSzPct val="95000"/>
              <a:buFont typeface="Arial"/>
              <a:buNone/>
              <a:defRPr sz="16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773113" indent="-182563" algn="l" defTabSz="457200" rtl="0" eaLnBrk="1" latinLnBrk="0" hangingPunct="1">
              <a:lnSpc>
                <a:spcPct val="97000"/>
              </a:lnSpc>
              <a:spcBef>
                <a:spcPts val="0"/>
              </a:spcBef>
              <a:buFont typeface="Lucida Grande"/>
              <a:buChar char="–"/>
              <a:defRPr sz="17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1) </a:t>
            </a:r>
            <a:r>
              <a:rPr lang="en-US" sz="1050" dirty="0" err="1">
                <a:solidFill>
                  <a:prstClr val="black"/>
                </a:solidFill>
              </a:rPr>
              <a:t>Epid</a:t>
            </a:r>
            <a:r>
              <a:rPr lang="en-US" sz="1050" dirty="0">
                <a:solidFill>
                  <a:prstClr val="black"/>
                </a:solidFill>
              </a:rPr>
              <a:t> Bull 26, 2018 </a:t>
            </a:r>
            <a:r>
              <a:rPr lang="de-DE" sz="1050" dirty="0">
                <a:solidFill>
                  <a:prstClr val="black"/>
                </a:solidFill>
              </a:rPr>
              <a:t>https://www.rki.de/DE/Content/Infekt/EpidBull/epid_bull_node.html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0737B82-EF47-46CA-B175-6E5E97B821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0" y="2060575"/>
            <a:ext cx="8674100" cy="3384550"/>
          </a:xfrm>
        </p:spPr>
        <p:txBody>
          <a:bodyPr/>
          <a:lstStyle/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Medizinische Grundlagen der HPV-Impfung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1800" dirty="0">
                <a:latin typeface="Arial" charset="0"/>
                <a:cs typeface="Arial" charset="0"/>
              </a:rPr>
              <a:t>	„Was ist HPV? Vorkommen, Krankheitsbild“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9v-HPV-Impfstoff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	</a:t>
            </a:r>
            <a:r>
              <a:rPr lang="de-DE" altLang="de-DE" sz="1800" dirty="0">
                <a:latin typeface="Arial" charset="0"/>
                <a:cs typeface="Arial" charset="0"/>
              </a:rPr>
              <a:t>„Zusammensetzung, Wirkmechanismus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Impfempfehlungen in Deutschland (Stand 08-2018)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Wirksamkeit der HPV-Impfung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Mögliche Impfreaktionen</a:t>
            </a:r>
          </a:p>
          <a:p>
            <a:pPr>
              <a:defRPr/>
            </a:pPr>
            <a:r>
              <a:rPr lang="de-DE" altLang="de-DE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Durchführung der 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Ihre Fragen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</p:txBody>
      </p:sp>
      <p:sp>
        <p:nvSpPr>
          <p:cNvPr id="27651" name="Foliennummernplatzhalter 5">
            <a:extLst>
              <a:ext uri="{FF2B5EF4-FFF2-40B4-BE49-F238E27FC236}">
                <a16:creationId xmlns:a16="http://schemas.microsoft.com/office/drawing/2014/main" id="{0E7F731D-2A38-4236-82F3-AA5A1605E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D1CF7-1331-4F67-85C5-DA6759C1BA16}" type="slidenum">
              <a:rPr lang="de-DE" altLang="de-DE" smtClean="0">
                <a:solidFill>
                  <a:srgbClr val="045C75"/>
                </a:solidFill>
              </a:rPr>
              <a:pPr/>
              <a:t>21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7652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8ECC6B7C-59A1-43D4-B0A3-7F90B4DDC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EC1990A0-CD46-4F6B-95B9-B6048E43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A08E0DCB-7C90-4E56-8C68-7F599626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5A2D6C66-9AA1-415C-9EA3-A1FD599B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4A996C2E-1005-4639-A9F4-B1DBEB76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AE572EBC-60E9-49CD-90F7-2A9103B3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8C529FEF-E515-4716-96F7-01513BADB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B4526DA4-3EDE-494C-88F0-CE1293DE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BC04FE5E-B1BF-4172-9FBE-06EAC58D4094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908050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itchFamily="34" charset="0"/>
              </a:rPr>
              <a:t>Agenda: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5">
            <a:extLst>
              <a:ext uri="{FF2B5EF4-FFF2-40B4-BE49-F238E27FC236}">
                <a16:creationId xmlns:a16="http://schemas.microsoft.com/office/drawing/2014/main" id="{B533CBE3-863B-4BDD-A11A-B0126CF5C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79EB1B-56BF-47B1-B84E-61D46B600C58}" type="slidenum">
              <a:rPr lang="de-DE" altLang="de-DE" smtClean="0">
                <a:solidFill>
                  <a:srgbClr val="045C75"/>
                </a:solidFill>
              </a:rPr>
              <a:pPr/>
              <a:t>22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8675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532BF75D-3330-49B6-8A8A-5839F4C2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BDC6AEDE-71A9-435E-925F-6F68B56C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A61F9FBA-F61E-46E1-8409-D1C570B2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E8A2A8D6-C528-41F4-87E9-0BE71E05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92B47796-1FB1-4ADA-9A7B-5F53BDE2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24EFD0C7-E575-4BC5-AE26-15FDFCA3D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3C9755B6-B02B-46FD-940B-3ECEA916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89575710-C591-43EF-9E6A-820ECFCFB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580A8-7D3C-4FE3-BEAC-54F182263FF7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Durchführung der Impfung</a:t>
            </a:r>
          </a:p>
        </p:txBody>
      </p:sp>
      <p:grpSp>
        <p:nvGrpSpPr>
          <p:cNvPr id="28684" name="Gruppieren 17">
            <a:extLst>
              <a:ext uri="{FF2B5EF4-FFF2-40B4-BE49-F238E27FC236}">
                <a16:creationId xmlns:a16="http://schemas.microsoft.com/office/drawing/2014/main" id="{7617A8E4-BCF3-48A1-8DF4-805BA01C6116}"/>
              </a:ext>
            </a:extLst>
          </p:cNvPr>
          <p:cNvGrpSpPr>
            <a:grpSpLocks/>
          </p:cNvGrpSpPr>
          <p:nvPr/>
        </p:nvGrpSpPr>
        <p:grpSpPr bwMode="auto">
          <a:xfrm>
            <a:off x="866775" y="2243138"/>
            <a:ext cx="8172450" cy="1323975"/>
            <a:chOff x="0" y="996351"/>
            <a:chExt cx="8172463" cy="132300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5E5E15DB-3249-4666-AA3F-09A79493F413}"/>
                </a:ext>
              </a:extLst>
            </p:cNvPr>
            <p:cNvSpPr/>
            <p:nvPr/>
          </p:nvSpPr>
          <p:spPr>
            <a:xfrm>
              <a:off x="0" y="996351"/>
              <a:ext cx="8172463" cy="1323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488D9C29-4E17-4F65-98C3-03F3DF4DF2D5}"/>
                </a:ext>
              </a:extLst>
            </p:cNvPr>
            <p:cNvSpPr/>
            <p:nvPr/>
          </p:nvSpPr>
          <p:spPr>
            <a:xfrm>
              <a:off x="0" y="996351"/>
              <a:ext cx="8172463" cy="132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34274" tIns="499872" rIns="634274" bIns="170688" spcCol="1270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800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Planung und Organisation durch die Schule Ihres Kindes mittels Terminlisten und Flyern</a:t>
              </a:r>
              <a:endParaRPr lang="de-DE" sz="1800" dirty="0"/>
            </a:p>
          </p:txBody>
        </p:sp>
      </p:grpSp>
      <p:grpSp>
        <p:nvGrpSpPr>
          <p:cNvPr id="28685" name="Gruppieren 18">
            <a:extLst>
              <a:ext uri="{FF2B5EF4-FFF2-40B4-BE49-F238E27FC236}">
                <a16:creationId xmlns:a16="http://schemas.microsoft.com/office/drawing/2014/main" id="{A2B0D019-87D3-488E-A3F1-4C297A75646F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1889125"/>
            <a:ext cx="5721350" cy="708025"/>
            <a:chOff x="408623" y="642111"/>
            <a:chExt cx="5720724" cy="708479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4DC64710-AC00-4086-9F2E-687572D21D9A}"/>
                </a:ext>
              </a:extLst>
            </p:cNvPr>
            <p:cNvSpPr/>
            <p:nvPr/>
          </p:nvSpPr>
          <p:spPr>
            <a:xfrm>
              <a:off x="408623" y="642111"/>
              <a:ext cx="5720724" cy="7084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Abgerundetes Rechteck 6">
              <a:extLst>
                <a:ext uri="{FF2B5EF4-FFF2-40B4-BE49-F238E27FC236}">
                  <a16:creationId xmlns:a16="http://schemas.microsoft.com/office/drawing/2014/main" id="{D9DEFA59-7BE4-4DF9-A422-D5133BDBD9D5}"/>
                </a:ext>
              </a:extLst>
            </p:cNvPr>
            <p:cNvSpPr/>
            <p:nvPr/>
          </p:nvSpPr>
          <p:spPr>
            <a:xfrm>
              <a:off x="443544" y="677058"/>
              <a:ext cx="5650882" cy="638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6230" tIns="0" rIns="216230" bIns="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An festzulegenden „Impftagen“ in den durch die Schule mitgeteilten medizinischen Praxen</a:t>
              </a:r>
              <a:endParaRPr lang="de-DE" sz="1800" dirty="0"/>
            </a:p>
          </p:txBody>
        </p:sp>
      </p:grpSp>
      <p:grpSp>
        <p:nvGrpSpPr>
          <p:cNvPr id="28686" name="Gruppieren 19">
            <a:extLst>
              <a:ext uri="{FF2B5EF4-FFF2-40B4-BE49-F238E27FC236}">
                <a16:creationId xmlns:a16="http://schemas.microsoft.com/office/drawing/2014/main" id="{869FB4BF-E71E-4331-948B-FBCEA84A2F58}"/>
              </a:ext>
            </a:extLst>
          </p:cNvPr>
          <p:cNvGrpSpPr>
            <a:grpSpLocks/>
          </p:cNvGrpSpPr>
          <p:nvPr/>
        </p:nvGrpSpPr>
        <p:grpSpPr bwMode="auto">
          <a:xfrm>
            <a:off x="866775" y="4049713"/>
            <a:ext cx="8204200" cy="1323975"/>
            <a:chOff x="0" y="2803191"/>
            <a:chExt cx="8204207" cy="1323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E8D1A9D-7499-4CBA-A94F-99B3D52E2E8A}"/>
                </a:ext>
              </a:extLst>
            </p:cNvPr>
            <p:cNvSpPr/>
            <p:nvPr/>
          </p:nvSpPr>
          <p:spPr>
            <a:xfrm>
              <a:off x="31750" y="2803191"/>
              <a:ext cx="8172457" cy="1323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EE306248-CB58-441A-BCDB-F457DD2DC003}"/>
                </a:ext>
              </a:extLst>
            </p:cNvPr>
            <p:cNvSpPr/>
            <p:nvPr/>
          </p:nvSpPr>
          <p:spPr>
            <a:xfrm>
              <a:off x="0" y="2803191"/>
              <a:ext cx="8172457" cy="132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34274" tIns="499872" rIns="634274" bIns="170688" spcCol="1270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DE" sz="1800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Nach jeweils eigenem Ermessen jederzeit gemäß den Richtlinien der Ständigen Impfkommission</a:t>
              </a:r>
              <a:endParaRPr lang="de-DE" sz="1800" dirty="0"/>
            </a:p>
          </p:txBody>
        </p:sp>
      </p:grpSp>
      <p:grpSp>
        <p:nvGrpSpPr>
          <p:cNvPr id="28687" name="Gruppieren 20">
            <a:extLst>
              <a:ext uri="{FF2B5EF4-FFF2-40B4-BE49-F238E27FC236}">
                <a16:creationId xmlns:a16="http://schemas.microsoft.com/office/drawing/2014/main" id="{6CD73A01-5A23-47E2-8721-40BA44D43727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3695700"/>
            <a:ext cx="5721350" cy="708025"/>
            <a:chOff x="408623" y="2448952"/>
            <a:chExt cx="5720724" cy="708479"/>
          </a:xfrm>
        </p:grpSpPr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97099F6D-4385-4ABB-A2C0-7B247897E420}"/>
                </a:ext>
              </a:extLst>
            </p:cNvPr>
            <p:cNvSpPr/>
            <p:nvPr/>
          </p:nvSpPr>
          <p:spPr>
            <a:xfrm>
              <a:off x="408623" y="2448952"/>
              <a:ext cx="5720724" cy="7084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bgerundetes Rechteck 10">
              <a:extLst>
                <a:ext uri="{FF2B5EF4-FFF2-40B4-BE49-F238E27FC236}">
                  <a16:creationId xmlns:a16="http://schemas.microsoft.com/office/drawing/2014/main" id="{27A32241-257E-45BC-9D8B-F558CC2A9B15}"/>
                </a:ext>
              </a:extLst>
            </p:cNvPr>
            <p:cNvSpPr/>
            <p:nvPr/>
          </p:nvSpPr>
          <p:spPr>
            <a:xfrm>
              <a:off x="443544" y="2483899"/>
              <a:ext cx="5650882" cy="638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6230" tIns="0" rIns="216230" bIns="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jeder hausärztlichen, Kinder-, urologischen oder frauenärztlichen Praxis</a:t>
              </a:r>
              <a:endParaRPr lang="de-DE" sz="18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7494F598-B492-4353-8D28-964AF943D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50" y="2132013"/>
            <a:ext cx="8674100" cy="2952750"/>
          </a:xfrm>
        </p:spPr>
        <p:txBody>
          <a:bodyPr/>
          <a:lstStyle/>
          <a:p>
            <a:r>
              <a:rPr lang="de-DE" altLang="de-DE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HPV-Impfung kann lebensrettend sein</a:t>
            </a:r>
            <a:br>
              <a:rPr lang="de-DE" altLang="de-DE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unterliegt der Kostenerstattung durch jede Krankenkasse</a:t>
            </a:r>
            <a:br>
              <a:rPr lang="de-DE" altLang="de-DE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erfordert, wie andere Impfungen auch, die Bereitschaft zur Vorsorge </a:t>
            </a: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Foliennummernplatzhalter 5">
            <a:extLst>
              <a:ext uri="{FF2B5EF4-FFF2-40B4-BE49-F238E27FC236}">
                <a16:creationId xmlns:a16="http://schemas.microsoft.com/office/drawing/2014/main" id="{48BE6953-D49D-40A6-A953-EF296380F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CFB841-B05D-4E0C-996E-32CDEA6205D1}" type="slidenum">
              <a:rPr lang="de-DE" altLang="de-DE" smtClean="0">
                <a:solidFill>
                  <a:srgbClr val="045C75"/>
                </a:solidFill>
              </a:rPr>
              <a:pPr/>
              <a:t>23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29700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BBAE43EB-ADA3-4836-8334-D70379CE3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799E5DEE-58DA-4011-8F5D-7402BE5A9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A212EFC9-7665-4476-B4F0-B3D54C92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2DC9872F-407C-4E82-804F-237391DD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A0C6FF74-D545-44F2-9170-3387012E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DECFCC54-1D14-4107-80B1-6577C6C8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F30F6E33-D37E-4B5C-8951-129E6501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30DAE45C-F2CA-409B-BEC7-2CC79097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24797C95-8955-47B3-8109-35DC7AD9FD3C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908050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itchFamily="34" charset="0"/>
              </a:rPr>
              <a:t>TAKE-HOME-MESSAGE: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393EC2E3-B4A4-4E98-B020-17594507B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0" y="2060575"/>
            <a:ext cx="8674100" cy="3384550"/>
          </a:xfrm>
        </p:spPr>
        <p:txBody>
          <a:bodyPr/>
          <a:lstStyle/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Medizinische Grundlagen der HPV-Impfung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1800" dirty="0">
                <a:latin typeface="Arial" charset="0"/>
                <a:cs typeface="Arial" charset="0"/>
              </a:rPr>
              <a:t>	„Was ist HPV? Vorkommen, Krankheitsbild“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9v-HPV-Impfstoff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	</a:t>
            </a:r>
            <a:r>
              <a:rPr lang="de-DE" altLang="de-DE" sz="1800" dirty="0">
                <a:latin typeface="Arial" charset="0"/>
                <a:cs typeface="Arial" charset="0"/>
              </a:rPr>
              <a:t>„Zusammensetzung, Wirkmechanismus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Impfempfehlungen in Deutschland (Stand 08-2018)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Wirksamkeit der HPV-Impfung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Mögliche Impfreaktionen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Durchführung der Impfung</a:t>
            </a:r>
          </a:p>
          <a:p>
            <a:pPr>
              <a:defRPr/>
            </a:pPr>
            <a:r>
              <a:rPr lang="de-DE" altLang="de-DE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Ihre Fragen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</p:txBody>
      </p:sp>
      <p:sp>
        <p:nvSpPr>
          <p:cNvPr id="30723" name="Foliennummernplatzhalter 5">
            <a:extLst>
              <a:ext uri="{FF2B5EF4-FFF2-40B4-BE49-F238E27FC236}">
                <a16:creationId xmlns:a16="http://schemas.microsoft.com/office/drawing/2014/main" id="{3F6E6855-4886-43D7-9A99-985A7A88D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C7247F-90C2-4AA1-B631-97854AA4F1D9}" type="slidenum">
              <a:rPr lang="de-DE" altLang="de-DE" smtClean="0">
                <a:solidFill>
                  <a:srgbClr val="045C75"/>
                </a:solidFill>
              </a:rPr>
              <a:pPr/>
              <a:t>24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30724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71D22873-20A0-4F3C-9D45-17BF353B4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8B839D26-9CC7-400D-A5F4-B0FDE337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B49859C4-4BEB-4173-8D97-278E346D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E7214F54-251A-498A-B5BF-2330056B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DDD8DD2C-72B4-4B3D-80B7-0E9AD00D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C7A69CE9-6AE9-4827-8CEF-E8F7EE4B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F327F279-F9C2-420D-956C-BED2856F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3C2E1960-ABBD-4CB0-AC3B-3D4D62F8F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2D56487D-303B-48D1-B371-FFF8D7B49F5E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908050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itchFamily="34" charset="0"/>
              </a:rPr>
              <a:t>Agenda: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5">
            <a:extLst>
              <a:ext uri="{FF2B5EF4-FFF2-40B4-BE49-F238E27FC236}">
                <a16:creationId xmlns:a16="http://schemas.microsoft.com/office/drawing/2014/main" id="{363E9BAA-C874-47FA-84E8-6B42A2B78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230E7D-AFCB-4F83-A576-B40CF72F2C76}" type="slidenum">
              <a:rPr lang="de-DE" altLang="de-DE" smtClean="0">
                <a:solidFill>
                  <a:srgbClr val="045C75"/>
                </a:solidFill>
              </a:rPr>
              <a:pPr/>
              <a:t>25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31747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DA258BAF-BBFD-4B56-B99D-AF54BD34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60FE4DC2-42BB-4B3C-A1E9-6A954BD8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B4E3B999-9EDE-4402-A2A3-2A5AAB13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29288CE9-63D8-4264-9234-DF8912E0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260DA476-D0BB-4E5A-98B0-6A174304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95C5AAE5-F190-40A9-9D14-6E9268A82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E902B125-E267-46B6-82E3-7A2E470D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CF257DE8-25FF-46AE-903C-517D5C9F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Rechteck 2">
            <a:extLst>
              <a:ext uri="{FF2B5EF4-FFF2-40B4-BE49-F238E27FC236}">
                <a16:creationId xmlns:a16="http://schemas.microsoft.com/office/drawing/2014/main" id="{CAB72B07-65EA-4FFD-93E6-F80BAB2A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4067175"/>
            <a:ext cx="870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>
                <a:solidFill>
                  <a:srgbClr val="0070C0"/>
                </a:solidFill>
              </a:rPr>
              <a:t>https://www.rki.de/SharedDocs/FAQ/Impfen/HPV/FAQ-Liste_HPV_Impfen.html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85B66AA-59FD-4FB0-B4FA-836230E569BC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Fragen</a:t>
            </a:r>
          </a:p>
        </p:txBody>
      </p:sp>
      <p:sp>
        <p:nvSpPr>
          <p:cNvPr id="31757" name="Titel 1">
            <a:extLst>
              <a:ext uri="{FF2B5EF4-FFF2-40B4-BE49-F238E27FC236}">
                <a16:creationId xmlns:a16="http://schemas.microsoft.com/office/drawing/2014/main" id="{AA4AFB3D-B703-458A-82BF-4EABFAEC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2290763"/>
            <a:ext cx="8388350" cy="1209675"/>
          </a:xfrm>
        </p:spPr>
        <p:txBody>
          <a:bodyPr/>
          <a:lstStyle/>
          <a:p>
            <a:r>
              <a:rPr lang="de-DE" altLang="de-DE" sz="2800"/>
              <a:t>Empfehlung der Ständigen Impfkommission (STIKO) am Robert-Koch-Institut 2018</a:t>
            </a:r>
            <a:r>
              <a:rPr lang="de-DE" altLang="de-DE"/>
              <a:t/>
            </a:r>
            <a:br>
              <a:rPr lang="de-DE" altLang="de-DE"/>
            </a:br>
            <a:r>
              <a:rPr lang="de-DE" altLang="de-DE" sz="1400"/>
              <a:t>Impfkalender (Standardimpfungen) für Säuglinge, Kinder, Jugendliche und Erwachsene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5">
            <a:extLst>
              <a:ext uri="{FF2B5EF4-FFF2-40B4-BE49-F238E27FC236}">
                <a16:creationId xmlns:a16="http://schemas.microsoft.com/office/drawing/2014/main" id="{5BDB185A-875A-44EB-A519-BA3BD8B06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88FF-D906-41D1-A476-9C5E02738C11}" type="slidenum">
              <a:rPr lang="de-DE" altLang="de-DE" smtClean="0">
                <a:solidFill>
                  <a:srgbClr val="045C75"/>
                </a:solidFill>
              </a:rPr>
              <a:pPr/>
              <a:t>26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32771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0E0C2351-3AEF-4F98-8936-51E065E0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0F391B8E-5F47-425E-AF9F-3963E3A3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659B8C1C-A84E-498A-BAA3-D75E500E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3321B940-F2CF-431F-B13F-81FCD870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98573F00-DAB2-45D9-A4B4-D4711B93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4BEED400-502C-41F7-A2D0-2492FF2F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6B1D5C86-BCAE-4F64-A38A-E99AA5FD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B8F9FD7B-F4BC-49D6-B777-3A668B86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985B66AA-59FD-4FB0-B4FA-836230E569BC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Fragen</a:t>
            </a:r>
          </a:p>
        </p:txBody>
      </p:sp>
      <p:sp>
        <p:nvSpPr>
          <p:cNvPr id="32780" name="Titel 1">
            <a:extLst>
              <a:ext uri="{FF2B5EF4-FFF2-40B4-BE49-F238E27FC236}">
                <a16:creationId xmlns:a16="http://schemas.microsoft.com/office/drawing/2014/main" id="{EF8A3011-E594-43F7-8A4B-B0CB3545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90763"/>
            <a:ext cx="8388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800">
                <a:solidFill>
                  <a:srgbClr val="000000"/>
                </a:solidFill>
                <a:latin typeface="Calibri" panose="020F0502020204030204" pitchFamily="34" charset="0"/>
              </a:rPr>
              <a:t>Informations-Möglichkeiten im Netz für Eltern und Kinder</a:t>
            </a:r>
            <a:r>
              <a:rPr lang="de-DE" altLang="de-DE" sz="48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de-DE" altLang="de-DE" sz="4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altLang="de-DE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zur Webseite, YouTube, Instagram und Facebook.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8487B47-5A7E-4942-9DC6-11E3CE50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3967163"/>
            <a:ext cx="6985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u="sng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https://www.entschiedengegenkrebs.de/</a:t>
            </a:r>
            <a:endParaRPr lang="de-DE" altLang="de-DE" dirty="0">
              <a:solidFill>
                <a:srgbClr val="0070C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u="sng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https://www.youtube.com/channel/UCJpCzwqbecqMvKE0QK9XORQ</a:t>
            </a:r>
            <a:endParaRPr lang="de-DE" altLang="de-DE" dirty="0">
              <a:solidFill>
                <a:srgbClr val="0070C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u="sng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https://www.instagram.com/entschiedengegenkrebs/</a:t>
            </a:r>
            <a:endParaRPr lang="de-DE" altLang="de-DE" dirty="0">
              <a:solidFill>
                <a:srgbClr val="0070C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u="sng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https://www.facebook.com/EntschiedengegenKrebs/</a:t>
            </a:r>
            <a:endParaRPr lang="de-DE" altLang="de-DE" dirty="0">
              <a:solidFill>
                <a:srgbClr val="0070C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5">
            <a:extLst>
              <a:ext uri="{FF2B5EF4-FFF2-40B4-BE49-F238E27FC236}">
                <a16:creationId xmlns:a16="http://schemas.microsoft.com/office/drawing/2014/main" id="{66BA8145-0CDB-4059-A2AC-B8FE563AF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89CFC7-DD19-4824-A6CF-D6B04264F1D7}" type="slidenum">
              <a:rPr lang="de-DE" altLang="de-DE" smtClean="0">
                <a:solidFill>
                  <a:srgbClr val="045C75"/>
                </a:solidFill>
              </a:rPr>
              <a:pPr/>
              <a:t>27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33795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47CDFF34-366E-43F6-B662-43DC4303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E70198CC-0144-427E-AD77-57FBC360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DC0C2D70-3724-4EB2-8928-CDD38606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44FC5F93-7A11-4DC8-BD0C-7307359A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2816E08F-E1B4-4D86-B1EE-B20D5CF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B1E93A36-3291-42C1-A3C3-506461D7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6212E5CD-3A4F-47A7-814D-9CAEC247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C706D9AC-EAFC-45A4-9514-8B9CA2518725}"/>
              </a:ext>
            </a:extLst>
          </p:cNvPr>
          <p:cNvSpPr txBox="1">
            <a:spLocks noChangeArrowheads="1"/>
          </p:cNvSpPr>
          <p:nvPr/>
        </p:nvSpPr>
        <p:spPr>
          <a:xfrm>
            <a:off x="568325" y="7731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Key </a:t>
            </a:r>
            <a:r>
              <a:rPr lang="de-DE" altLang="de-DE" sz="2800" dirty="0" err="1">
                <a:latin typeface="Arial" charset="0"/>
                <a:cs typeface="Arial" charset="0"/>
              </a:rPr>
              <a:t>words</a:t>
            </a:r>
            <a:endParaRPr lang="de-DE" altLang="de-DE" sz="2800" dirty="0">
              <a:latin typeface="Arial" charset="0"/>
              <a:cs typeface="Arial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8440155-0522-40D6-8A2C-86273D50797C}"/>
              </a:ext>
            </a:extLst>
          </p:cNvPr>
          <p:cNvSpPr txBox="1">
            <a:spLocks/>
          </p:cNvSpPr>
          <p:nvPr/>
        </p:nvSpPr>
        <p:spPr>
          <a:xfrm>
            <a:off x="200025" y="1509713"/>
            <a:ext cx="9505950" cy="43973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800" dirty="0">
                <a:latin typeface="+mj-lt"/>
              </a:rPr>
              <a:t>Die </a:t>
            </a:r>
            <a:r>
              <a:rPr lang="de-DE" altLang="de-DE" sz="1800" b="1" dirty="0">
                <a:latin typeface="+mj-lt"/>
              </a:rPr>
              <a:t>Impfung ist am effektivsten</a:t>
            </a:r>
            <a:r>
              <a:rPr lang="de-DE" altLang="de-DE" sz="1800" dirty="0">
                <a:latin typeface="+mj-lt"/>
              </a:rPr>
              <a:t>, wenn es noch nicht zu einer Infektion mit HPV gekommen ist.</a:t>
            </a:r>
            <a:endParaRPr lang="de-DE" altLang="de-DE" sz="1800" baseline="30000" dirty="0">
              <a:latin typeface="+mj-lt"/>
            </a:endParaRPr>
          </a:p>
          <a:p>
            <a:pPr>
              <a:defRPr/>
            </a:pPr>
            <a:r>
              <a:rPr lang="de-DE" altLang="de-DE" sz="1800" dirty="0">
                <a:latin typeface="+mj-lt"/>
              </a:rPr>
              <a:t>Die </a:t>
            </a:r>
            <a:r>
              <a:rPr lang="de-DE" altLang="de-DE" sz="1800" b="1" dirty="0">
                <a:latin typeface="+mj-lt"/>
              </a:rPr>
              <a:t>Immunantwort</a:t>
            </a:r>
            <a:r>
              <a:rPr lang="de-DE" altLang="de-DE" sz="1800" dirty="0">
                <a:latin typeface="+mj-lt"/>
              </a:rPr>
              <a:t> des Körpers auf die Impfung </a:t>
            </a:r>
            <a:r>
              <a:rPr lang="de-DE" altLang="de-DE" sz="1800" b="1" dirty="0">
                <a:latin typeface="+mj-lt"/>
              </a:rPr>
              <a:t>nimmt mit steigendem Alter ab.</a:t>
            </a:r>
            <a:endParaRPr lang="de-DE" altLang="de-DE" sz="1800" b="1" baseline="30000" dirty="0">
              <a:latin typeface="+mj-lt"/>
            </a:endParaRPr>
          </a:p>
          <a:p>
            <a:pPr>
              <a:defRPr/>
            </a:pPr>
            <a:r>
              <a:rPr lang="de-DE" altLang="de-DE" sz="1800" dirty="0">
                <a:latin typeface="+mj-lt"/>
              </a:rPr>
              <a:t>Die Ständige Impfkommission (STIKO) empfiehlt:</a:t>
            </a:r>
            <a:endParaRPr lang="de-DE" altLang="de-DE" sz="1800" baseline="30000" dirty="0">
              <a:latin typeface="+mj-lt"/>
            </a:endParaRPr>
          </a:p>
          <a:p>
            <a:pPr lvl="1">
              <a:defRPr/>
            </a:pPr>
            <a:r>
              <a:rPr lang="de-DE" altLang="de-DE" sz="1800" dirty="0">
                <a:latin typeface="+mj-lt"/>
              </a:rPr>
              <a:t>Impfung gegen HPV für </a:t>
            </a:r>
            <a:r>
              <a:rPr lang="de-DE" altLang="de-DE" sz="1800" b="1" dirty="0">
                <a:latin typeface="+mj-lt"/>
              </a:rPr>
              <a:t>alle Mädchen und Jungen </a:t>
            </a:r>
            <a:r>
              <a:rPr lang="de-DE" altLang="de-DE" sz="1800" dirty="0">
                <a:latin typeface="+mj-lt"/>
              </a:rPr>
              <a:t>von </a:t>
            </a:r>
            <a:r>
              <a:rPr lang="de-DE" altLang="de-DE" sz="1800" b="1" dirty="0">
                <a:latin typeface="+mj-lt"/>
              </a:rPr>
              <a:t>9 bis 14 Jahren</a:t>
            </a:r>
          </a:p>
          <a:p>
            <a:pPr lvl="1">
              <a:defRPr/>
            </a:pPr>
            <a:r>
              <a:rPr lang="de-DE" altLang="de-DE" sz="1800" dirty="0">
                <a:latin typeface="+mj-lt"/>
              </a:rPr>
              <a:t>Nachholimpfungen </a:t>
            </a:r>
            <a:r>
              <a:rPr lang="de-DE" altLang="de-DE" sz="1800" b="1" dirty="0">
                <a:latin typeface="+mj-lt"/>
              </a:rPr>
              <a:t>vor dem 18. Geburtstag</a:t>
            </a:r>
          </a:p>
          <a:p>
            <a:pPr lvl="1">
              <a:defRPr/>
            </a:pPr>
            <a:r>
              <a:rPr lang="de-DE" altLang="de-DE" sz="1800" dirty="0">
                <a:latin typeface="+mj-lt"/>
              </a:rPr>
              <a:t>Die </a:t>
            </a:r>
            <a:r>
              <a:rPr lang="de-DE" altLang="de-DE" sz="1800" b="1" dirty="0">
                <a:latin typeface="+mj-lt"/>
              </a:rPr>
              <a:t>vollständige Impfserie </a:t>
            </a:r>
            <a:r>
              <a:rPr lang="de-DE" altLang="de-DE" sz="1800" dirty="0">
                <a:latin typeface="+mj-lt"/>
              </a:rPr>
              <a:t>sollte </a:t>
            </a:r>
            <a:r>
              <a:rPr lang="de-DE" altLang="de-DE" sz="1800" b="1" dirty="0">
                <a:latin typeface="+mj-lt"/>
              </a:rPr>
              <a:t>vor dem ersten Geschlechtsverkehr </a:t>
            </a:r>
            <a:r>
              <a:rPr lang="de-DE" altLang="de-DE" sz="1800" dirty="0">
                <a:latin typeface="+mj-lt"/>
              </a:rPr>
              <a:t>abgeschlossen sein</a:t>
            </a:r>
          </a:p>
          <a:p>
            <a:pPr>
              <a:defRPr/>
            </a:pPr>
            <a:r>
              <a:rPr lang="de-DE" altLang="de-DE" sz="1800" dirty="0">
                <a:latin typeface="+mj-lt"/>
              </a:rPr>
              <a:t>Die folgenden Vorsorgeuntersuchungen sind gute Gelegenheiten für die HPV-Impfung sowie weitere Nachhol- oder Auffrischungsimpfungen nach STIKO-Empfehlung (z.B. Tetanus-Diphterie-Keuchhusten-Impfung)</a:t>
            </a:r>
            <a:endParaRPr lang="de-DE" altLang="de-DE" sz="1800" baseline="30000" dirty="0">
              <a:latin typeface="+mj-lt"/>
            </a:endParaRPr>
          </a:p>
          <a:p>
            <a:pPr lvl="1">
              <a:defRPr/>
            </a:pPr>
            <a:r>
              <a:rPr lang="de-DE" altLang="de-DE" sz="1800" b="1" dirty="0">
                <a:latin typeface="+mj-lt"/>
              </a:rPr>
              <a:t>U11</a:t>
            </a:r>
            <a:r>
              <a:rPr lang="de-DE" altLang="de-DE" sz="1800" dirty="0">
                <a:latin typeface="+mj-lt"/>
              </a:rPr>
              <a:t> für Kinder im Alter von 9 und 10 Jahren</a:t>
            </a:r>
          </a:p>
          <a:p>
            <a:pPr lvl="1">
              <a:defRPr/>
            </a:pPr>
            <a:r>
              <a:rPr lang="de-DE" altLang="de-DE" sz="1800" b="1" dirty="0">
                <a:latin typeface="+mj-lt"/>
              </a:rPr>
              <a:t>J1 </a:t>
            </a:r>
            <a:r>
              <a:rPr lang="de-DE" altLang="de-DE" sz="1800" dirty="0">
                <a:latin typeface="+mj-lt"/>
              </a:rPr>
              <a:t>für 12- bis 14-Jährige</a:t>
            </a:r>
          </a:p>
          <a:p>
            <a:pPr>
              <a:defRPr/>
            </a:pPr>
            <a:r>
              <a:rPr lang="de-DE" altLang="de-DE" sz="1800" dirty="0">
                <a:latin typeface="+mj-lt"/>
              </a:rPr>
              <a:t>Bei </a:t>
            </a:r>
            <a:r>
              <a:rPr lang="de-DE" altLang="de-DE" sz="1800" b="1" dirty="0">
                <a:latin typeface="+mj-lt"/>
              </a:rPr>
              <a:t>Beginn der Impfserie im Alter von 9 – 14 Jahren </a:t>
            </a:r>
            <a:r>
              <a:rPr lang="de-DE" altLang="de-DE" sz="1800" dirty="0">
                <a:latin typeface="+mj-lt"/>
              </a:rPr>
              <a:t>ist aktuell ein </a:t>
            </a:r>
            <a:r>
              <a:rPr lang="de-DE" altLang="de-DE" sz="1800" b="1" dirty="0">
                <a:latin typeface="+mj-lt"/>
              </a:rPr>
              <a:t>2-Dosen-Impfschema</a:t>
            </a:r>
            <a:r>
              <a:rPr lang="de-DE" altLang="de-DE" sz="1800" dirty="0">
                <a:latin typeface="+mj-lt"/>
              </a:rPr>
              <a:t> mit einem Impfabstand von 5 Monaten zugelassen.</a:t>
            </a:r>
            <a:endParaRPr lang="de-DE" altLang="de-DE" sz="1800" baseline="30000" dirty="0">
              <a:latin typeface="+mj-lt"/>
            </a:endParaRPr>
          </a:p>
          <a:p>
            <a:pPr>
              <a:defRPr/>
            </a:pPr>
            <a:endParaRPr lang="de-DE" altLang="de-DE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5">
            <a:extLst>
              <a:ext uri="{FF2B5EF4-FFF2-40B4-BE49-F238E27FC236}">
                <a16:creationId xmlns:a16="http://schemas.microsoft.com/office/drawing/2014/main" id="{D249E2B6-48D7-4BE0-9EDB-21A36F26B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64623-F00B-4E64-A96E-13A0897988CB}" type="slidenum">
              <a:rPr lang="de-DE" altLang="de-DE" smtClean="0">
                <a:solidFill>
                  <a:srgbClr val="045C75"/>
                </a:solidFill>
              </a:rPr>
              <a:pPr/>
              <a:t>28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34819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551FD4BE-8223-4974-8BA8-F5C24812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7F050734-D9CE-4344-B8B5-E6EA8366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A5925E91-2B84-40BD-878B-0D81322C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ABBF8646-D993-4F9F-B8D9-59F78BA4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AFA0FD00-2DDE-4324-BF3D-6BE37A7F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9E8FED26-098E-4D8F-BFB3-239B601F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02F2C1F7-B7F1-4E72-9B9B-DD062874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A7728A3D-77C7-43D1-8369-A64B42E0BDA6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836613"/>
            <a:ext cx="8502650" cy="1008062"/>
          </a:xfrm>
          <a:prstGeom prst="rect">
            <a:avLst/>
          </a:prstGeom>
        </p:spPr>
        <p:txBody>
          <a:bodyPr lIns="0" rIns="0" bIns="0" anchor="b"/>
          <a:lstStyle/>
          <a:p>
            <a:pPr algn="ctr">
              <a:defRPr/>
            </a:pP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Ich danke für Ihre geschätzte Aufmerksamkeit</a:t>
            </a:r>
          </a:p>
        </p:txBody>
      </p:sp>
      <p:pic>
        <p:nvPicPr>
          <p:cNvPr id="34827" name="Picture 2" descr="Bildergebnis fÃ¼r HPV impfung">
            <a:extLst>
              <a:ext uri="{FF2B5EF4-FFF2-40B4-BE49-F238E27FC236}">
                <a16:creationId xmlns:a16="http://schemas.microsoft.com/office/drawing/2014/main" id="{7214DDBB-3E93-439B-85BF-5CC0277E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205038"/>
            <a:ext cx="58102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5">
            <a:extLst>
              <a:ext uri="{FF2B5EF4-FFF2-40B4-BE49-F238E27FC236}">
                <a16:creationId xmlns:a16="http://schemas.microsoft.com/office/drawing/2014/main" id="{C4ECA95A-A0B9-496D-B09B-047A1A1DA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EE7FEB-845E-476A-9B34-E650AB9E3CBA}" type="slidenum">
              <a:rPr lang="de-DE" altLang="de-DE" smtClean="0">
                <a:solidFill>
                  <a:srgbClr val="045C75"/>
                </a:solidFill>
              </a:rPr>
              <a:pPr/>
              <a:t>29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35843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75DD45D4-8133-42C1-B169-25944078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1374F43D-FCA0-4860-A363-1F9B666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1F22A03F-A915-4C55-B1F6-276512B7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00488504-DE5C-425A-8004-4536E29C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4D52B3F6-30F1-4291-8DE3-131C3165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81AB1E5A-468F-4A5A-8ADC-C3EB6A33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94DD94FC-3F6B-41E6-8F01-F7F806B9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DEE0266A-3F49-4738-B3BC-A9ED2D0844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0" y="2060575"/>
            <a:ext cx="8674100" cy="3384550"/>
          </a:xfrm>
        </p:spPr>
        <p:txBody>
          <a:bodyPr/>
          <a:lstStyle/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Medizinische Grundlagen der HPV-Impfung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1800" dirty="0">
                <a:latin typeface="Arial" charset="0"/>
                <a:cs typeface="Arial" charset="0"/>
              </a:rPr>
              <a:t>	„Was ist HPV? Vorkommen, Krankheitsbild“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9v-HPV-Impfstoff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	</a:t>
            </a:r>
            <a:r>
              <a:rPr lang="de-DE" altLang="de-DE" sz="1800" dirty="0">
                <a:latin typeface="Arial" charset="0"/>
                <a:cs typeface="Arial" charset="0"/>
              </a:rPr>
              <a:t>„Zusammensetzung, Wirkmechanismus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Impfempfehlungen in Deutschland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Wirksamkeit der HPV-Impfung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Mögliche Impfreaktionen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Durchführung der Impfung</a:t>
            </a:r>
          </a:p>
          <a:p>
            <a:pPr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Ihre Fragen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</p:txBody>
      </p:sp>
      <p:sp>
        <p:nvSpPr>
          <p:cNvPr id="9219" name="Foliennummernplatzhalter 5">
            <a:extLst>
              <a:ext uri="{FF2B5EF4-FFF2-40B4-BE49-F238E27FC236}">
                <a16:creationId xmlns:a16="http://schemas.microsoft.com/office/drawing/2014/main" id="{966BA95A-0362-4DE3-AF79-CCC10A56C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350229-B935-4F5C-A887-DD2C449348DB}" type="slidenum">
              <a:rPr lang="de-DE" altLang="de-DE" smtClean="0">
                <a:solidFill>
                  <a:srgbClr val="045C75"/>
                </a:solidFill>
              </a:rPr>
              <a:pPr/>
              <a:t>3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9220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D2415D4F-99A5-4EAA-8444-75C8F83D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301ED9B0-F25B-41DD-A880-1CAFDD7A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55FBBA89-5785-4B8D-A654-A6F22E34B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9E528300-7300-49B8-AAE3-107031ED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D7F41215-EE9F-4943-ABBF-CC3BE4378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3823562F-D99E-4EFE-92B6-B97E643A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8DF347A6-BDEC-4401-8560-D44F6F760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425E663F-C240-43DB-AAC5-7E80DFA01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15CE11A7-DADA-4D90-B12E-0BCB2E25EEC0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908050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itchFamily="34" charset="0"/>
              </a:rPr>
              <a:t>Agenda: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5">
            <a:extLst>
              <a:ext uri="{FF2B5EF4-FFF2-40B4-BE49-F238E27FC236}">
                <a16:creationId xmlns:a16="http://schemas.microsoft.com/office/drawing/2014/main" id="{FB568837-7FDD-4FED-9582-E6737D531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48A3CC-10EB-451F-BF98-10FC6E57CCFA}" type="slidenum">
              <a:rPr lang="de-DE" altLang="de-DE" smtClean="0">
                <a:solidFill>
                  <a:srgbClr val="045C75"/>
                </a:solidFill>
              </a:rPr>
              <a:pPr/>
              <a:t>30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38915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3AC62BCC-1875-42A8-A74D-2A6750BF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A66C2473-9752-46C3-A3A4-4F9E8BDF2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54EF9DE6-6092-4D9C-9C6C-8066ABFF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060C5CBD-1D33-4319-9931-E71004BD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5CFB25B7-95EC-480C-811F-944B49E1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832B835B-D0B5-48F3-8F78-10F45E42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822C301B-7DB8-4873-B8DE-E335C5ED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5">
            <a:extLst>
              <a:ext uri="{FF2B5EF4-FFF2-40B4-BE49-F238E27FC236}">
                <a16:creationId xmlns:a16="http://schemas.microsoft.com/office/drawing/2014/main" id="{A8325228-093B-4138-90D6-BF124321F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165783-5A78-4F20-8286-CD97C42CC104}" type="slidenum">
              <a:rPr lang="de-DE" altLang="de-DE" smtClean="0">
                <a:solidFill>
                  <a:srgbClr val="045C75"/>
                </a:solidFill>
              </a:rPr>
              <a:pPr/>
              <a:t>4</a:t>
            </a:fld>
            <a:endParaRPr lang="de-DE" altLang="de-DE">
              <a:solidFill>
                <a:srgbClr val="045C75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6A2A87-81C3-464C-85C6-692561079261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6207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Medizinische Grundlagen der HPV-Impfung</a:t>
            </a:r>
          </a:p>
        </p:txBody>
      </p:sp>
      <p:pic>
        <p:nvPicPr>
          <p:cNvPr id="10244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A0E03C7D-4F23-4BCB-8D84-B00017540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D0B68AE6-935D-4888-8780-A8EEE10D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FBC237A2-6B92-4DAF-A07A-A9F7FE8E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4A053782-25F9-4208-90F8-D84E8422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CC380637-00AA-4E3E-8ABD-E32C91E6B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C6BA7589-7257-4EFB-8901-E9AFA9FC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4B234674-FE04-4883-B4E3-FEE3AA724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0613E0AE-563C-4BFC-9A13-C84A049B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C7F168A-EE76-47FF-BDB6-9361DF4DA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3" y="1700213"/>
            <a:ext cx="6048375" cy="3529012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sz="1800" b="1" kern="0" dirty="0">
                <a:solidFill>
                  <a:srgbClr val="080808"/>
                </a:solidFill>
                <a:latin typeface="Arial"/>
                <a:cs typeface="Times New Roman"/>
              </a:rPr>
              <a:t>Gebärmutterhalskrebs ist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de-DE" sz="18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in Deutschland…</a:t>
            </a:r>
          </a:p>
          <a:p>
            <a:pPr marL="584200" lvl="1" indent="-234950">
              <a:buFont typeface="Arial" pitchFamily="34" charset="0"/>
              <a:buChar char="•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die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dritthäufigste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 Krebserkrankung bei Frauen im Alter von 15 bis 44 Jahren</a:t>
            </a:r>
          </a:p>
          <a:p>
            <a:pPr marL="349250" lvl="1" indent="0">
              <a:buFont typeface="Wingdings 2" panose="05020102010507070707" pitchFamily="18" charset="2"/>
              <a:buNone/>
              <a:defRPr/>
            </a:pPr>
            <a:endParaRPr lang="de-DE" sz="1400" b="1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349250" lvl="1" indent="0">
              <a:buFont typeface="Wingdings 2" panose="05020102010507070707" pitchFamily="18" charset="2"/>
              <a:buNone/>
              <a:defRPr/>
            </a:pP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Pro Jahr…</a:t>
            </a:r>
          </a:p>
          <a:p>
            <a:pPr marL="584200" lvl="1" indent="-234950">
              <a:buFont typeface="Arial" pitchFamily="34" charset="0"/>
              <a:buChar char="•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erkranken etwa 4.700 Frauen an Gebärmutterhalskrebs.</a:t>
            </a:r>
          </a:p>
          <a:p>
            <a:pPr marL="584200" lvl="1" indent="-234950">
              <a:buFont typeface="Arial" pitchFamily="34" charset="0"/>
              <a:buChar char="•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sterben fast 1.600 Betroffene an dieser Krankheit.</a:t>
            </a:r>
          </a:p>
          <a:p>
            <a:pPr marL="584200" lvl="1" indent="-234950">
              <a:buFont typeface="Arial" pitchFamily="34" charset="0"/>
              <a:buChar char="•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werden mehr als 90.000 Operationen durchgeführt, um Krebsvorstufen zu entfernen.</a:t>
            </a:r>
          </a:p>
          <a:p>
            <a:pPr marL="0" indent="0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0" indent="0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0" indent="0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 marL="0" indent="0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de-DE" sz="800" kern="0" dirty="0" err="1">
                <a:solidFill>
                  <a:srgbClr val="080808"/>
                </a:solidFill>
                <a:latin typeface="Arial"/>
                <a:cs typeface="Times New Roman"/>
              </a:rPr>
              <a:t>Quelle:http</a:t>
            </a:r>
            <a:r>
              <a:rPr lang="de-DE" sz="800" kern="0" dirty="0">
                <a:solidFill>
                  <a:srgbClr val="080808"/>
                </a:solidFill>
                <a:latin typeface="Arial"/>
                <a:cs typeface="Times New Roman"/>
              </a:rPr>
              <a:t>://www.krebsdaten.de/Krebs/DE/Content/Krebsarten/Gebaermutterhalskrebs/gebaermutterhalskrebs_node.html,	Zugriff: 12.06.2017</a:t>
            </a:r>
          </a:p>
        </p:txBody>
      </p:sp>
      <p:pic>
        <p:nvPicPr>
          <p:cNvPr id="10253" name="Picture 2" descr="W:\schneiderc\Kommunikation\Bilder\Bilder-Fototermine\MRN_Impfung251115_4741.jpg">
            <a:extLst>
              <a:ext uri="{FF2B5EF4-FFF2-40B4-BE49-F238E27FC236}">
                <a16:creationId xmlns:a16="http://schemas.microsoft.com/office/drawing/2014/main" id="{41C8F575-90CF-4F79-8907-452B210E8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700213"/>
            <a:ext cx="24320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7D797F82-0C6B-4031-96FF-CD2F7F741AEC}"/>
              </a:ext>
            </a:extLst>
          </p:cNvPr>
          <p:cNvSpPr/>
          <p:nvPr/>
        </p:nvSpPr>
        <p:spPr>
          <a:xfrm>
            <a:off x="7113588" y="3573463"/>
            <a:ext cx="2468562" cy="180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Impfrate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in Deutschland:</a:t>
            </a:r>
          </a:p>
          <a:p>
            <a:pPr algn="ctr"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Durchschn. 31 Prozent</a:t>
            </a:r>
          </a:p>
          <a:p>
            <a:pPr algn="ctr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Hessen ist mit 22 Prozent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Schlusslicht im bundesweiten Vergleich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>
            <a:extLst>
              <a:ext uri="{FF2B5EF4-FFF2-40B4-BE49-F238E27FC236}">
                <a16:creationId xmlns:a16="http://schemas.microsoft.com/office/drawing/2014/main" id="{601A5470-C730-49E0-8443-5D547DCFF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B803BC-10EA-405F-A14A-F07D211C1319}" type="slidenum">
              <a:rPr lang="de-DE" altLang="de-DE" smtClean="0">
                <a:solidFill>
                  <a:srgbClr val="045C75"/>
                </a:solidFill>
              </a:rPr>
              <a:pPr/>
              <a:t>5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11267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4A80D74E-1298-49B7-815F-9D7E2DA2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4B1971D7-0395-4A75-A5EC-F9998153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F0CA48C5-15DC-4666-A594-9C4070C0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CB408886-E5F9-482D-A4D1-CA7D45AE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C55B38D1-EE67-4DBA-9DC2-3BAF4643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918E6CCC-F7EA-48A6-A684-07FB3194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96CD71A7-6CFD-4F29-8EFC-74976BE0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DEEB8E02-0011-4617-9D62-575FA0DE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15B1C917-0652-4800-9807-B5F8E3F430B8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6207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Medizinische Grundlagen der HPV-Impfung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16E22CF-185B-4873-90D8-DADF7B57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1557338"/>
            <a:ext cx="8497888" cy="3671887"/>
          </a:xfrm>
          <a:solidFill>
            <a:schemeClr val="bg1"/>
          </a:solidFill>
        </p:spPr>
        <p:txBody>
          <a:bodyPr/>
          <a:lstStyle/>
          <a:p>
            <a:pPr marL="0" lvl="1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de-DE" sz="1800" b="1" kern="0" dirty="0">
                <a:solidFill>
                  <a:srgbClr val="080808"/>
                </a:solidFill>
                <a:latin typeface="Arial"/>
                <a:cs typeface="Times New Roman"/>
              </a:rPr>
              <a:t>Entstehung von Gebärmutterhalskrebs</a:t>
            </a:r>
          </a:p>
          <a:p>
            <a:pPr marL="0" lvl="1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Hauptursache für Gebärmutterhalskrebs ist eine Infektion mit den Hochrisikotypen der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Humanen Papillomviren (HPV)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.</a:t>
            </a:r>
          </a:p>
          <a:p>
            <a:pPr>
              <a:buFontTx/>
              <a:buChar char="»"/>
              <a:defRPr/>
            </a:pP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Die Viren sind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weit verbreitet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: Die meisten Männer und Frauen kommen im Laufe ihres Lebens mit ihnen in Kontakt.</a:t>
            </a:r>
          </a:p>
          <a:p>
            <a:pPr>
              <a:buFontTx/>
              <a:buChar char="»"/>
              <a:defRPr/>
            </a:pP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Die Übertragung erfolgt über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Kontakt mit infizierten Körperregionen 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(Haut, Schleimhaut) - hauptsächlich bei sexuellen Kontakten.</a:t>
            </a:r>
          </a:p>
          <a:p>
            <a:pPr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 </a:t>
            </a:r>
          </a:p>
          <a:p>
            <a:pPr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Eine Infektion mit bestimmten HPV-Typen kann zu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Zellveränderungen an den Schleimhäuten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 führen und so u.a. Gebärmutterhalskrebs auslösen.</a:t>
            </a:r>
          </a:p>
          <a:p>
            <a:pPr>
              <a:buFontTx/>
              <a:buChar char="»"/>
              <a:defRPr/>
            </a:pPr>
            <a:endParaRPr lang="de-DE" sz="1000" kern="0" dirty="0">
              <a:solidFill>
                <a:srgbClr val="080808"/>
              </a:solidFill>
              <a:latin typeface="Arial"/>
              <a:cs typeface="Times New Roman"/>
            </a:endParaRPr>
          </a:p>
          <a:p>
            <a:pPr>
              <a:buFontTx/>
              <a:buChar char="»"/>
              <a:defRPr/>
            </a:pP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HP-Viren sind ebenfalls Auslöser von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Genitalwarzen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 und anderen </a:t>
            </a:r>
            <a:r>
              <a:rPr lang="de-DE" sz="1400" b="1" kern="0" dirty="0">
                <a:solidFill>
                  <a:srgbClr val="080808"/>
                </a:solidFill>
                <a:latin typeface="Arial"/>
                <a:cs typeface="Times New Roman"/>
              </a:rPr>
              <a:t>Krebserkrankungen im Genital- und Analbereich</a:t>
            </a:r>
            <a:r>
              <a:rPr lang="de-DE" sz="1400" kern="0" dirty="0">
                <a:solidFill>
                  <a:srgbClr val="080808"/>
                </a:solidFill>
                <a:latin typeface="Arial"/>
                <a:cs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>
            <a:extLst>
              <a:ext uri="{FF2B5EF4-FFF2-40B4-BE49-F238E27FC236}">
                <a16:creationId xmlns:a16="http://schemas.microsoft.com/office/drawing/2014/main" id="{03C6F957-4FE9-4549-A558-797757896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392107-CCE2-4C5D-A1A9-787C978D7C77}" type="slidenum">
              <a:rPr lang="de-DE" altLang="de-DE" smtClean="0">
                <a:solidFill>
                  <a:srgbClr val="045C75"/>
                </a:solidFill>
              </a:rPr>
              <a:pPr/>
              <a:t>6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12291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D3CA3DEB-E7DC-410B-9A38-59D73829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00A49F06-9633-42FA-8E57-D9F3CB99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6DF2052D-CCEC-4D80-8A02-23CD085A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23703C3A-A49C-47F7-B17B-6FA71DD0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18E3F94D-AC19-4318-8354-05B76A06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E1FB6046-F46C-4853-A8AB-90634BC6D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EF267643-2471-4E48-ADD3-399AF2C0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E46E8874-A02E-4505-B685-AF271DFB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15B1C917-0652-4800-9807-B5F8E3F430B8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6207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Akzeptanz der HPV-Impfung</a:t>
            </a:r>
          </a:p>
        </p:txBody>
      </p:sp>
      <p:sp>
        <p:nvSpPr>
          <p:cNvPr id="16" name="Inhaltsplatzhalter 10">
            <a:extLst>
              <a:ext uri="{FF2B5EF4-FFF2-40B4-BE49-F238E27FC236}">
                <a16:creationId xmlns:a16="http://schemas.microsoft.com/office/drawing/2014/main" id="{C2C900E3-0772-449C-B3CB-5AD4584DE852}"/>
              </a:ext>
            </a:extLst>
          </p:cNvPr>
          <p:cNvSpPr txBox="1">
            <a:spLocks/>
          </p:cNvSpPr>
          <p:nvPr/>
        </p:nvSpPr>
        <p:spPr>
          <a:xfrm>
            <a:off x="420688" y="1484313"/>
            <a:ext cx="8709025" cy="4216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defTabSz="4572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193675" indent="-165100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401638" indent="-174625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584200" indent="-168275" defTabSz="4572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773113" indent="-182563" defTabSz="4572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230313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1687513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144713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2601913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80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Eine Impfquote von 45 % (vollständige Impfserie bei 17-jährigen Mädchen, 2015) signalisiert, dass die generelle </a:t>
            </a:r>
            <a:r>
              <a:rPr lang="de-DE" altLang="de-DE" sz="1800" b="1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HPV-Impfung in Deutschland nicht gut akzeptiert </a:t>
            </a:r>
            <a:r>
              <a:rPr lang="de-DE" altLang="de-DE" sz="180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ist.</a:t>
            </a:r>
          </a:p>
          <a:p>
            <a:pPr eaLnBrk="1" hangingPunct="1">
              <a:lnSpc>
                <a:spcPct val="9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endParaRPr lang="de-DE" altLang="de-DE" sz="1800">
              <a:solidFill>
                <a:srgbClr val="00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lnSpc>
                <a:spcPct val="9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de-DE" altLang="de-DE" sz="1800">
              <a:solidFill>
                <a:srgbClr val="00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lnSpc>
                <a:spcPct val="9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endParaRPr lang="de-DE" altLang="de-DE" sz="1800">
              <a:solidFill>
                <a:srgbClr val="00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lnSpc>
                <a:spcPct val="9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endParaRPr lang="de-DE" altLang="de-DE" sz="1800">
              <a:solidFill>
                <a:srgbClr val="00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lnSpc>
                <a:spcPct val="9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de-DE" altLang="de-DE" sz="1800" baseline="30000">
              <a:solidFill>
                <a:srgbClr val="00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lnSpc>
                <a:spcPct val="9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80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Eine Studie aus Kanada wies nach, dass sich die </a:t>
            </a:r>
            <a:r>
              <a:rPr lang="de-DE" altLang="de-DE" sz="1800" b="1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Akzeptanz der HPV-Impfung insgesamt erhöht, wenn die Impfung beiden Geschlechtern angeboten wird</a:t>
            </a:r>
            <a:r>
              <a:rPr lang="de-DE" altLang="de-DE" sz="180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</a:t>
            </a:r>
            <a:endParaRPr lang="de-DE" altLang="de-DE" sz="1800" baseline="30000">
              <a:solidFill>
                <a:srgbClr val="00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lnSpc>
                <a:spcPct val="9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80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Die </a:t>
            </a:r>
            <a:r>
              <a:rPr lang="de-DE" altLang="de-DE" sz="1800" b="1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Wichtigkeit der Empfehlung durch Ärzte/Ärztinnen</a:t>
            </a:r>
            <a:r>
              <a:rPr lang="de-DE" altLang="de-DE" sz="180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wurde auch in zwei Erhebungen der Bundeszentrale für gesundheitliche Aufklärung (BZgA) gezeigt.</a:t>
            </a:r>
            <a:endParaRPr lang="de-DE" altLang="de-DE" sz="1800" baseline="30000">
              <a:solidFill>
                <a:srgbClr val="00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EC66DCB-BB10-4103-AAAB-BBAEB53759E6}"/>
              </a:ext>
            </a:extLst>
          </p:cNvPr>
          <p:cNvSpPr/>
          <p:nvPr/>
        </p:nvSpPr>
        <p:spPr>
          <a:xfrm>
            <a:off x="534988" y="2565400"/>
            <a:ext cx="4165600" cy="1176338"/>
          </a:xfrm>
          <a:prstGeom prst="rect">
            <a:avLst/>
          </a:prstGeom>
          <a:solidFill>
            <a:srgbClr val="66203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prstClr val="white"/>
                </a:solidFill>
                <a:latin typeface="Arial Narrow"/>
              </a:rPr>
              <a:t>Häufigster Grund für eine Nicht-Impfung gegen HPV</a:t>
            </a:r>
            <a:r>
              <a:rPr lang="de-DE" sz="1800" kern="0" dirty="0">
                <a:solidFill>
                  <a:prstClr val="white"/>
                </a:solidFill>
                <a:latin typeface="Arial Narrow"/>
              </a:rPr>
              <a:t>: </a:t>
            </a:r>
            <a:endParaRPr lang="de-DE" sz="1800" b="1" kern="0" dirty="0">
              <a:solidFill>
                <a:prstClr val="white"/>
              </a:solidFill>
              <a:latin typeface="Arial Narrow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prstClr val="white"/>
                </a:solidFill>
                <a:latin typeface="Arial Narrow"/>
              </a:rPr>
              <a:t>	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prstClr val="white"/>
                </a:solidFill>
                <a:latin typeface="Arial Narrow"/>
              </a:rPr>
              <a:t>Sicherheitsbedenken und Angst </a:t>
            </a:r>
            <a:endParaRPr lang="de-DE" sz="1800" kern="600" spc="30" baseline="300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483A23E-4C1C-4E32-999F-29CE57637885}"/>
              </a:ext>
            </a:extLst>
          </p:cNvPr>
          <p:cNvSpPr/>
          <p:nvPr/>
        </p:nvSpPr>
        <p:spPr>
          <a:xfrm>
            <a:off x="4927600" y="2565400"/>
            <a:ext cx="4165600" cy="1176338"/>
          </a:xfrm>
          <a:prstGeom prst="rect">
            <a:avLst/>
          </a:prstGeom>
          <a:solidFill>
            <a:srgbClr val="9FDA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7424A">
                    <a:lumMod val="50000"/>
                  </a:srgbClr>
                </a:solidFill>
                <a:latin typeface="Arial Narrow"/>
              </a:rPr>
              <a:t>Wichtigster Faktor, sich gegen HPV impfen zu lassen</a:t>
            </a:r>
            <a:r>
              <a:rPr lang="de-DE" sz="1800" kern="0" dirty="0">
                <a:solidFill>
                  <a:srgbClr val="37424A">
                    <a:lumMod val="50000"/>
                  </a:srgbClr>
                </a:solidFill>
                <a:latin typeface="Arial Narrow"/>
              </a:rPr>
              <a:t>: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b="1" kern="0" dirty="0">
              <a:solidFill>
                <a:srgbClr val="37424A">
                  <a:lumMod val="50000"/>
                </a:srgbClr>
              </a:solidFill>
              <a:latin typeface="Arial Narrow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7424A">
                    <a:lumMod val="50000"/>
                  </a:srgbClr>
                </a:solidFill>
                <a:latin typeface="Arial Narrow"/>
              </a:rPr>
              <a:t>Empfehlung durch behandelnden Arzt </a:t>
            </a:r>
            <a:r>
              <a:rPr lang="de-DE" sz="1800" kern="0" dirty="0">
                <a:solidFill>
                  <a:srgbClr val="37424A">
                    <a:lumMod val="50000"/>
                  </a:srgbClr>
                </a:solidFill>
                <a:latin typeface="Arial Narrow"/>
              </a:rPr>
              <a:t> </a:t>
            </a:r>
          </a:p>
        </p:txBody>
      </p:sp>
      <p:sp>
        <p:nvSpPr>
          <p:cNvPr id="19" name="Rechteck 16">
            <a:extLst>
              <a:ext uri="{FF2B5EF4-FFF2-40B4-BE49-F238E27FC236}">
                <a16:creationId xmlns:a16="http://schemas.microsoft.com/office/drawing/2014/main" id="{7F42EC71-0DC2-4C07-BA9D-145805905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2205038"/>
            <a:ext cx="805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>
                <a:solidFill>
                  <a:srgbClr val="37424A"/>
                </a:solidFill>
              </a:rPr>
              <a:t>Facebook-basierte </a:t>
            </a:r>
            <a:r>
              <a:rPr lang="de-DE" altLang="de-DE" sz="1800" b="1" kern="0" dirty="0">
                <a:solidFill>
                  <a:srgbClr val="37424A"/>
                </a:solidFill>
              </a:rPr>
              <a:t>Umfrage unter jungen Frauen</a:t>
            </a:r>
            <a:r>
              <a:rPr lang="de-DE" altLang="de-DE" sz="1800" kern="0" dirty="0">
                <a:solidFill>
                  <a:srgbClr val="37424A"/>
                </a:solidFill>
              </a:rPr>
              <a:t> (18-25 J.) mit Wohnsitz in Deutschland:</a:t>
            </a:r>
            <a:endParaRPr lang="de-DE" altLang="de-DE" sz="1800" kern="0" baseline="30000" dirty="0">
              <a:solidFill>
                <a:srgbClr val="37424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5">
            <a:extLst>
              <a:ext uri="{FF2B5EF4-FFF2-40B4-BE49-F238E27FC236}">
                <a16:creationId xmlns:a16="http://schemas.microsoft.com/office/drawing/2014/main" id="{EC64D914-691D-4F0A-9B53-46E1CE73B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CE6D0-4519-4B45-8517-6C88B0ECDF8C}" type="slidenum">
              <a:rPr lang="de-DE" altLang="de-DE" smtClean="0">
                <a:solidFill>
                  <a:srgbClr val="045C75"/>
                </a:solidFill>
              </a:rPr>
              <a:pPr/>
              <a:t>7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13315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C2D6B730-6CB4-4564-BD8B-74857B3C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80EEBFDF-6C34-469E-8DFC-0A330581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10438459-B7DF-4BB7-8565-D588C437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F9C03193-6388-4C03-A5EB-6D414687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073FEDDD-BA21-44D4-A7F3-659BC977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309E6143-45A2-4708-A38B-D1948A00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B854E342-29FF-4350-A1D8-295CD6F6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F2A6C0D5-B8F0-4A62-8BC0-C8C7474D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12B48B0-754F-4B95-9268-E40912D4CBC8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6207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Gründe für mangelnde Akzeptanz der Impfung</a:t>
            </a:r>
          </a:p>
        </p:txBody>
      </p:sp>
      <p:pic>
        <p:nvPicPr>
          <p:cNvPr id="16" name="Bild 2" descr="2013 Impfungen Kassel PDF.pdf">
            <a:extLst>
              <a:ext uri="{FF2B5EF4-FFF2-40B4-BE49-F238E27FC236}">
                <a16:creationId xmlns:a16="http://schemas.microsoft.com/office/drawing/2014/main" id="{2449D812-B618-42BB-AC1A-34C405EF4A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2" t="76636" r="8333" b="5556"/>
          <a:stretch>
            <a:fillRect/>
          </a:stretch>
        </p:blipFill>
        <p:spPr bwMode="auto">
          <a:xfrm>
            <a:off x="5383213" y="3979863"/>
            <a:ext cx="27813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feld 5">
            <a:extLst>
              <a:ext uri="{FF2B5EF4-FFF2-40B4-BE49-F238E27FC236}">
                <a16:creationId xmlns:a16="http://schemas.microsoft.com/office/drawing/2014/main" id="{BE50747D-0D7D-48B2-B113-8150D9E6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28775"/>
            <a:ext cx="58674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B90906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b="1">
                <a:latin typeface="Arial" panose="020B0604020202020204" pitchFamily="34" charset="0"/>
                <a:ea typeface="Geneva"/>
                <a:cs typeface="Geneva"/>
              </a:rPr>
              <a:t>Der Erfolg der Impfungen in der Vergangenheit hat die Gefährlichkeit von Infektionskrankheiten vergessen lassen.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B90906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b="1">
                <a:latin typeface="Arial" panose="020B0604020202020204" pitchFamily="34" charset="0"/>
                <a:ea typeface="Geneva"/>
                <a:cs typeface="Geneva"/>
              </a:rPr>
              <a:t>Infektionskrankheiten werden nicht mehr als Bedrohung wahrgenommen.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B90906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b="1">
                <a:latin typeface="Arial" panose="020B0604020202020204" pitchFamily="34" charset="0"/>
                <a:ea typeface="Geneva"/>
                <a:cs typeface="Geneva"/>
              </a:rPr>
              <a:t>Impfkritiker verunsichern durch Medienpräsenz.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B90906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b="1">
                <a:latin typeface="Arial" panose="020B0604020202020204" pitchFamily="34" charset="0"/>
                <a:ea typeface="Geneva"/>
                <a:cs typeface="Geneva"/>
              </a:rPr>
              <a:t>Keiner weiß, wie oft ihm eine Impfung schon das Leben gerettet hat.</a:t>
            </a:r>
          </a:p>
        </p:txBody>
      </p:sp>
      <p:sp>
        <p:nvSpPr>
          <p:cNvPr id="18" name="Textfeld 6">
            <a:extLst>
              <a:ext uri="{FF2B5EF4-FFF2-40B4-BE49-F238E27FC236}">
                <a16:creationId xmlns:a16="http://schemas.microsoft.com/office/drawing/2014/main" id="{EC911C92-D5E0-43F5-8210-5650A6353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4375150"/>
            <a:ext cx="39624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>
                <a:latin typeface="Arial" panose="020B0604020202020204" pitchFamily="34" charset="0"/>
                <a:ea typeface="Geneva"/>
                <a:cs typeface="Geneva"/>
              </a:rPr>
              <a:t>Das größte Problem</a:t>
            </a:r>
            <a:endParaRPr lang="de-DE" altLang="de-DE" sz="1800">
              <a:latin typeface="Arial" panose="020B0604020202020204" pitchFamily="34" charset="0"/>
              <a:ea typeface="Geneva"/>
              <a:cs typeface="Geneva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200">
                <a:latin typeface="Arial" panose="020B0604020202020204" pitchFamily="34" charset="0"/>
                <a:ea typeface="Geneva"/>
                <a:cs typeface="Geneva"/>
              </a:rPr>
              <a:t>... der innere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>
            <a:extLst>
              <a:ext uri="{FF2B5EF4-FFF2-40B4-BE49-F238E27FC236}">
                <a16:creationId xmlns:a16="http://schemas.microsoft.com/office/drawing/2014/main" id="{A6B07AA1-96EA-4810-AABD-8561CF2FA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895C34-56F3-49B3-9B64-A6A5C23C4DFE}" type="slidenum">
              <a:rPr lang="de-DE" altLang="de-DE" smtClean="0">
                <a:solidFill>
                  <a:srgbClr val="045C75"/>
                </a:solidFill>
              </a:rPr>
              <a:pPr/>
              <a:t>8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14339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F01215F2-869F-4480-BB18-DE580C56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2E3A4F65-2053-47C7-BD53-76A64F14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7D1DADB3-9BBF-4DF4-8EB4-C4076009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C7FCC968-7B5F-4CA9-8714-1CB820FC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36824079-CF4D-473B-B5A9-B9D01AF4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14275764-5108-4D1C-A83D-300475A7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FA197868-CE12-43CA-9F7A-D86313C4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9BABE77B-47AF-4125-ABD9-A69BF97A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A48DCCB-4700-46DF-8AAA-A56BA488E8DF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6207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Medizinische Grundlagen der HPV-Impfung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0A658746-4933-4944-A497-62277214C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50262" cy="4187825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de-DE" altLang="de-DE" sz="1600" b="1" dirty="0"/>
              <a:t>&gt; 150 Typen humaner Papillomviren (HPV)</a:t>
            </a:r>
            <a:r>
              <a:rPr lang="de-DE" altLang="de-DE" sz="1600" b="1" baseline="30000" dirty="0"/>
              <a:t>1)</a:t>
            </a:r>
          </a:p>
          <a:p>
            <a:pPr>
              <a:spcAft>
                <a:spcPts val="0"/>
              </a:spcAft>
              <a:defRPr/>
            </a:pPr>
            <a:r>
              <a:rPr lang="de-DE" altLang="de-DE" sz="1600" b="1" dirty="0">
                <a:solidFill>
                  <a:srgbClr val="00877C"/>
                </a:solidFill>
              </a:rPr>
              <a:t>Schleimhaut-infizierende </a:t>
            </a:r>
            <a:r>
              <a:rPr lang="de-DE" altLang="de-DE" sz="1600" b="1" dirty="0">
                <a:solidFill>
                  <a:schemeClr val="accent1"/>
                </a:solidFill>
              </a:rPr>
              <a:t>HPV-Typen lassen sich abhängig vom karzinogenen Potential in Hoch- und Niedrig-Risiko HPV-Typen klassifizieren:</a:t>
            </a:r>
            <a:r>
              <a:rPr lang="de-DE" altLang="de-DE" sz="1600" b="1" baseline="30000" dirty="0">
                <a:solidFill>
                  <a:schemeClr val="accent1"/>
                </a:solidFill>
              </a:rPr>
              <a:t>2)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kumimoji="1" lang="de-DE" alt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Grafik 11" descr="Seite_6_v02.png">
            <a:extLst>
              <a:ext uri="{FF2B5EF4-FFF2-40B4-BE49-F238E27FC236}">
                <a16:creationId xmlns:a16="http://schemas.microsoft.com/office/drawing/2014/main" id="{9A485529-026F-44E9-894C-35426CE267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420938"/>
            <a:ext cx="74422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D1EFFED-30D1-48DF-B311-1C4122AB60AE}"/>
              </a:ext>
            </a:extLst>
          </p:cNvPr>
          <p:cNvSpPr/>
          <p:nvPr/>
        </p:nvSpPr>
        <p:spPr>
          <a:xfrm>
            <a:off x="415925" y="5127625"/>
            <a:ext cx="88217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de-DE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Abbildung erstellt von MSD nach Daten von </a:t>
            </a:r>
            <a:r>
              <a:rPr kumimoji="1" lang="de-DE" altLang="de-DE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Plotkin</a:t>
            </a:r>
            <a:r>
              <a:rPr kumimoji="1" lang="de-DE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SA et al. </a:t>
            </a:r>
            <a:r>
              <a:rPr kumimoji="1" lang="de-DE" altLang="de-DE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Vaccines</a:t>
            </a:r>
            <a:r>
              <a:rPr kumimoji="1" lang="de-DE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6th Edition. </a:t>
            </a:r>
            <a:r>
              <a:rPr kumimoji="1" lang="de-DE" altLang="de-DE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Elsevier</a:t>
            </a:r>
            <a:r>
              <a:rPr kumimoji="1" lang="de-DE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Saunders, 2012. und </a:t>
            </a:r>
            <a:r>
              <a:rPr kumimoji="1" lang="en-US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IARC Monographs on the Evaluation of Carcinogenic Risks to Humans Volume 100B (2012) – Human Papillomaviruses</a:t>
            </a:r>
            <a:r>
              <a:rPr kumimoji="1" lang="de-DE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de-DE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1) </a:t>
            </a:r>
            <a:r>
              <a:rPr kumimoji="1" lang="de-DE" altLang="de-DE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Plotkin</a:t>
            </a:r>
            <a:r>
              <a:rPr kumimoji="1" lang="de-DE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SA et al. </a:t>
            </a:r>
            <a:r>
              <a:rPr kumimoji="1" lang="de-DE" altLang="de-DE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Vaccines</a:t>
            </a:r>
            <a:r>
              <a:rPr kumimoji="1" lang="de-DE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6th Edition. </a:t>
            </a:r>
            <a:r>
              <a:rPr kumimoji="1" lang="de-DE" altLang="de-DE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Elsevier</a:t>
            </a:r>
            <a:r>
              <a:rPr kumimoji="1" lang="de-DE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Saunders, 2012. 2) </a:t>
            </a:r>
            <a:r>
              <a:rPr kumimoji="1" lang="en-US" altLang="de-D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IARC Monographs on the Evaluation of Carcinogenic Risks to Humans Volume 100B (2012) – Human Papillomaviruses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5">
            <a:extLst>
              <a:ext uri="{FF2B5EF4-FFF2-40B4-BE49-F238E27FC236}">
                <a16:creationId xmlns:a16="http://schemas.microsoft.com/office/drawing/2014/main" id="{AE08D199-4956-4664-A87F-45002A2CB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AAE659-4E63-40E5-8D9B-5261E9B17A63}" type="slidenum">
              <a:rPr lang="de-DE" altLang="de-DE" smtClean="0">
                <a:solidFill>
                  <a:srgbClr val="045C75"/>
                </a:solidFill>
              </a:rPr>
              <a:pPr/>
              <a:t>9</a:t>
            </a:fld>
            <a:endParaRPr lang="de-DE" altLang="de-DE">
              <a:solidFill>
                <a:srgbClr val="045C75"/>
              </a:solidFill>
            </a:endParaRPr>
          </a:p>
        </p:txBody>
      </p:sp>
      <p:pic>
        <p:nvPicPr>
          <p:cNvPr id="15363" name="Picture 9" descr="D:\JOBS _medical-networking\Hartung\2018\HPV-Vortrag\Logo Krebsberatung FD.jpg">
            <a:extLst>
              <a:ext uri="{FF2B5EF4-FFF2-40B4-BE49-F238E27FC236}">
                <a16:creationId xmlns:a16="http://schemas.microsoft.com/office/drawing/2014/main" id="{553C7666-A4AA-4B30-9630-8A2E27664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949950"/>
            <a:ext cx="2192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D:\JOBS _medical-networking\Hartung\2018\HPV-Vortrag\Logo SSA Fulda.png">
            <a:extLst>
              <a:ext uri="{FF2B5EF4-FFF2-40B4-BE49-F238E27FC236}">
                <a16:creationId xmlns:a16="http://schemas.microsoft.com/office/drawing/2014/main" id="{AB7D5336-1CD2-40A3-8417-ACE9B722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165850"/>
            <a:ext cx="163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D:\JOBS _medical-networking\Hartung\2018\HPV-Vortrag\Hessenwappen.png">
            <a:extLst>
              <a:ext uri="{FF2B5EF4-FFF2-40B4-BE49-F238E27FC236}">
                <a16:creationId xmlns:a16="http://schemas.microsoft.com/office/drawing/2014/main" id="{EB29C54E-8045-40EB-968F-2D181944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732463"/>
            <a:ext cx="6715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D:\JOBS _medical-networking\Hartung\2018\HPV-Vortrag\bvf_logo_geschnitten.png">
            <a:extLst>
              <a:ext uri="{FF2B5EF4-FFF2-40B4-BE49-F238E27FC236}">
                <a16:creationId xmlns:a16="http://schemas.microsoft.com/office/drawing/2014/main" id="{F1BAD606-37BA-4F58-9381-64DCD88F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626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D:\JOBS _medical-networking\Hartung\2018\HPV-Vortrag\logo_gno_geschnittemn.png">
            <a:extLst>
              <a:ext uri="{FF2B5EF4-FFF2-40B4-BE49-F238E27FC236}">
                <a16:creationId xmlns:a16="http://schemas.microsoft.com/office/drawing/2014/main" id="{764987A2-CCCF-40AF-8E59-A933E6ED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876925"/>
            <a:ext cx="1728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JOBS _medical-networking\Hartung\2018\HPV-Vortrag\strich.png">
            <a:extLst>
              <a:ext uri="{FF2B5EF4-FFF2-40B4-BE49-F238E27FC236}">
                <a16:creationId xmlns:a16="http://schemas.microsoft.com/office/drawing/2014/main" id="{3184EA9D-868F-4261-8D1F-4D8CC9DB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D:\JOBS _medical-networking\Hartung\2018\HPV-Vortrag\strich.png">
            <a:extLst>
              <a:ext uri="{FF2B5EF4-FFF2-40B4-BE49-F238E27FC236}">
                <a16:creationId xmlns:a16="http://schemas.microsoft.com/office/drawing/2014/main" id="{98E71F1E-441C-45E1-A2CA-73C7A85C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661025"/>
            <a:ext cx="5588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:\JOBS _medical-networking\Hartung\2018\HPV-Vortrag\schulktafel.png">
            <a:extLst>
              <a:ext uri="{FF2B5EF4-FFF2-40B4-BE49-F238E27FC236}">
                <a16:creationId xmlns:a16="http://schemas.microsoft.com/office/drawing/2014/main" id="{4A1DE008-A0B0-4B4F-A3A7-B502AE88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690563"/>
            <a:ext cx="1079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535D58C-276C-4FC8-833B-5DADB9B6CCD4}"/>
              </a:ext>
            </a:extLst>
          </p:cNvPr>
          <p:cNvSpPr txBox="1">
            <a:spLocks noChangeArrowheads="1"/>
          </p:cNvSpPr>
          <p:nvPr/>
        </p:nvSpPr>
        <p:spPr>
          <a:xfrm>
            <a:off x="415925" y="620713"/>
            <a:ext cx="8502650" cy="7524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defRPr/>
            </a:pPr>
            <a:r>
              <a:rPr lang="de-DE" altLang="de-DE" sz="2800" dirty="0">
                <a:latin typeface="Arial" charset="0"/>
                <a:cs typeface="Arial" charset="0"/>
              </a:rPr>
              <a:t>Medizinische Grundlagen der HPV-Impfung</a:t>
            </a:r>
          </a:p>
        </p:txBody>
      </p:sp>
      <p:sp>
        <p:nvSpPr>
          <p:cNvPr id="15372" name="Inhaltsplatzhalter 2">
            <a:extLst>
              <a:ext uri="{FF2B5EF4-FFF2-40B4-BE49-F238E27FC236}">
                <a16:creationId xmlns:a16="http://schemas.microsoft.com/office/drawing/2014/main" id="{1F70ED6B-8BBD-4B33-B5D4-EA0F7D58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388350" cy="4105275"/>
          </a:xfrm>
        </p:spPr>
        <p:txBody>
          <a:bodyPr/>
          <a:lstStyle/>
          <a:p>
            <a:r>
              <a:rPr lang="de-DE" altLang="de-DE" sz="1400"/>
              <a:t>&gt; 80% aller Menschen machen zeitlebens eine Hoch-Risiko-HPV-Infektion durch</a:t>
            </a:r>
            <a:r>
              <a:rPr lang="de-DE" altLang="de-DE" sz="1400" baseline="30000"/>
              <a:t>1)</a:t>
            </a:r>
          </a:p>
          <a:p>
            <a:r>
              <a:rPr lang="de-DE" altLang="de-DE" sz="1400"/>
              <a:t>Die meisten Infektionen des Muttermundes werden innerhalb von 1-2 Jahren durch eine zellvermittelte Immunantwort beseitigt oder unterdrückt</a:t>
            </a:r>
            <a:r>
              <a:rPr lang="de-DE" altLang="de-DE" sz="1400" baseline="30000"/>
              <a:t>2)</a:t>
            </a:r>
          </a:p>
        </p:txBody>
      </p:sp>
      <p:sp>
        <p:nvSpPr>
          <p:cNvPr id="16" name="Inhaltsplatzhalter 30">
            <a:extLst>
              <a:ext uri="{FF2B5EF4-FFF2-40B4-BE49-F238E27FC236}">
                <a16:creationId xmlns:a16="http://schemas.microsoft.com/office/drawing/2014/main" id="{88A567F6-017F-4119-BFE0-1411D82FE472}"/>
              </a:ext>
            </a:extLst>
          </p:cNvPr>
          <p:cNvSpPr txBox="1">
            <a:spLocks/>
          </p:cNvSpPr>
          <p:nvPr/>
        </p:nvSpPr>
        <p:spPr>
          <a:xfrm>
            <a:off x="849313" y="5084763"/>
            <a:ext cx="8207375" cy="5238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Abbildung erstellt von MSD nach Daten von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Prigge ES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et al.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Mutat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Res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. 2017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Apr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- Jun;772:51-66.</a:t>
            </a:r>
            <a:endParaRPr lang="en-US" sz="800" dirty="0"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1)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Doorbar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J et al. Rev Med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Virol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.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2015 Mar;25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Suppl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1:2-23. 2)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Schiffman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M et al.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Lancet. 2007 Sep 8;370(9590):890-907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. </a:t>
            </a:r>
            <a:endParaRPr lang="de-DE" sz="800" dirty="0"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  <p:pic>
        <p:nvPicPr>
          <p:cNvPr id="17" name="Grafik 36" descr="Seite_7-28.png">
            <a:extLst>
              <a:ext uri="{FF2B5EF4-FFF2-40B4-BE49-F238E27FC236}">
                <a16:creationId xmlns:a16="http://schemas.microsoft.com/office/drawing/2014/main" id="{178D3DEF-6387-407A-92E4-D8465FB2F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276475"/>
            <a:ext cx="54181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1427</Words>
  <Application>Microsoft Office PowerPoint</Application>
  <PresentationFormat>A4-Papier (210 x 297 mm)</PresentationFormat>
  <Paragraphs>298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Constantia</vt:lpstr>
      <vt:lpstr>Geneva</vt:lpstr>
      <vt:lpstr>Lucida Sans Unicode</vt:lpstr>
      <vt:lpstr>Times New Roman</vt:lpstr>
      <vt:lpstr>Wingdings</vt:lpstr>
      <vt:lpstr>Wingdings 2</vt:lpstr>
      <vt:lpstr>Hyperion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Empfehlung der Ständigen Impfkommission (STIKO) am Robert-Koch-Institut 2018 Impfkalender (Standardimpfungen) für Säuglinge, Kinder, Jugendliche und Erwachsene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Themen der Veranstaltung</dc:title>
  <dc:creator>H.M.Thauer</dc:creator>
  <cp:lastModifiedBy>Schmitt, Stephan (SSA FD)</cp:lastModifiedBy>
  <cp:revision>1187</cp:revision>
  <dcterms:modified xsi:type="dcterms:W3CDTF">2019-09-03T06:30:57Z</dcterms:modified>
</cp:coreProperties>
</file>